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1"/>
  </p:notesMasterIdLst>
  <p:sldIdLst>
    <p:sldId id="882" r:id="rId2"/>
    <p:sldId id="896" r:id="rId3"/>
    <p:sldId id="919" r:id="rId4"/>
    <p:sldId id="920" r:id="rId5"/>
    <p:sldId id="883" r:id="rId6"/>
    <p:sldId id="884" r:id="rId7"/>
    <p:sldId id="885" r:id="rId8"/>
    <p:sldId id="891" r:id="rId9"/>
    <p:sldId id="892" r:id="rId10"/>
    <p:sldId id="893" r:id="rId11"/>
    <p:sldId id="894" r:id="rId12"/>
    <p:sldId id="921" r:id="rId13"/>
    <p:sldId id="895" r:id="rId14"/>
    <p:sldId id="897" r:id="rId15"/>
    <p:sldId id="907" r:id="rId16"/>
    <p:sldId id="900" r:id="rId17"/>
    <p:sldId id="908" r:id="rId18"/>
    <p:sldId id="937" r:id="rId19"/>
    <p:sldId id="918" r:id="rId20"/>
    <p:sldId id="924" r:id="rId21"/>
    <p:sldId id="922" r:id="rId22"/>
    <p:sldId id="901" r:id="rId23"/>
    <p:sldId id="934" r:id="rId24"/>
    <p:sldId id="931" r:id="rId25"/>
    <p:sldId id="902" r:id="rId26"/>
    <p:sldId id="903" r:id="rId27"/>
    <p:sldId id="938" r:id="rId28"/>
    <p:sldId id="941" r:id="rId29"/>
    <p:sldId id="915" r:id="rId30"/>
    <p:sldId id="916" r:id="rId31"/>
    <p:sldId id="909" r:id="rId32"/>
    <p:sldId id="929" r:id="rId33"/>
    <p:sldId id="917" r:id="rId34"/>
    <p:sldId id="932" r:id="rId35"/>
    <p:sldId id="933" r:id="rId36"/>
    <p:sldId id="935" r:id="rId37"/>
    <p:sldId id="936" r:id="rId38"/>
    <p:sldId id="905" r:id="rId39"/>
    <p:sldId id="913" r:id="rId40"/>
    <p:sldId id="899" r:id="rId41"/>
    <p:sldId id="926" r:id="rId42"/>
    <p:sldId id="927" r:id="rId43"/>
    <p:sldId id="923" r:id="rId44"/>
    <p:sldId id="930" r:id="rId45"/>
    <p:sldId id="942" r:id="rId46"/>
    <p:sldId id="943" r:id="rId47"/>
    <p:sldId id="944" r:id="rId48"/>
    <p:sldId id="925" r:id="rId49"/>
    <p:sldId id="871"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5" userDrawn="1">
          <p15:clr>
            <a:srgbClr val="A4A3A4"/>
          </p15:clr>
        </p15:guide>
        <p15:guide id="2" pos="7256" userDrawn="1">
          <p15:clr>
            <a:srgbClr val="A4A3A4"/>
          </p15:clr>
        </p15:guide>
        <p15:guide id="3" orient="horz" pos="663" userDrawn="1">
          <p15:clr>
            <a:srgbClr val="A4A3A4"/>
          </p15:clr>
        </p15:guide>
        <p15:guide id="4" orient="horz" pos="712" userDrawn="1">
          <p15:clr>
            <a:srgbClr val="A4A3A4"/>
          </p15:clr>
        </p15:guide>
        <p15:guide id="5" orient="horz" pos="3928" userDrawn="1">
          <p15:clr>
            <a:srgbClr val="A4A3A4"/>
          </p15:clr>
        </p15:guide>
        <p15:guide id="6" orient="horz" pos="38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rui" initials="c" lastIdx="5" clrIdx="0">
    <p:extLst>
      <p:ext uri="{19B8F6BF-5375-455C-9EA6-DF929625EA0E}">
        <p15:presenceInfo xmlns:p15="http://schemas.microsoft.com/office/powerpoint/2012/main" userId="c06d549243c64c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39E"/>
    <a:srgbClr val="FFFFFF"/>
    <a:srgbClr val="4D9BD4"/>
    <a:srgbClr val="00467F"/>
    <a:srgbClr val="2E5497"/>
    <a:srgbClr val="2F5597"/>
    <a:srgbClr val="89DFFD"/>
    <a:srgbClr val="64A3D7"/>
    <a:srgbClr val="C5D2FB"/>
    <a:srgbClr val="EAF2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5" autoAdjust="0"/>
    <p:restoredTop sz="82339" autoAdjust="0"/>
  </p:normalViewPr>
  <p:slideViewPr>
    <p:cSldViewPr snapToGrid="0">
      <p:cViewPr varScale="1">
        <p:scale>
          <a:sx n="89" d="100"/>
          <a:sy n="89" d="100"/>
        </p:scale>
        <p:origin x="1302" y="90"/>
      </p:cViewPr>
      <p:guideLst>
        <p:guide pos="415"/>
        <p:guide pos="7256"/>
        <p:guide orient="horz" pos="663"/>
        <p:guide orient="horz" pos="712"/>
        <p:guide orient="horz" pos="3928"/>
        <p:guide orient="horz" pos="386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B5295-0690-45DE-9E01-B4636744B25F}" type="datetimeFigureOut">
              <a:rPr lang="zh-CN" altLang="en-US" smtClean="0"/>
              <a:t>2022/6/13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13C37-BE2C-4CB8-940D-F8BE2EE62933}" type="slidenum">
              <a:rPr lang="zh-CN" altLang="en-US" smtClean="0"/>
              <a:t>‹#›</a:t>
            </a:fld>
            <a:endParaRPr lang="zh-CN" altLang="en-US"/>
          </a:p>
        </p:txBody>
      </p:sp>
    </p:spTree>
    <p:extLst>
      <p:ext uri="{BB962C8B-B14F-4D97-AF65-F5344CB8AC3E}">
        <p14:creationId xmlns:p14="http://schemas.microsoft.com/office/powerpoint/2010/main" val="147946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413C37-BE2C-4CB8-940D-F8BE2EE62933}" type="slidenum">
              <a:rPr lang="zh-CN" altLang="en-US" smtClean="0"/>
              <a:t>1</a:t>
            </a:fld>
            <a:endParaRPr lang="zh-CN" altLang="en-US"/>
          </a:p>
        </p:txBody>
      </p:sp>
    </p:spTree>
    <p:extLst>
      <p:ext uri="{BB962C8B-B14F-4D97-AF65-F5344CB8AC3E}">
        <p14:creationId xmlns:p14="http://schemas.microsoft.com/office/powerpoint/2010/main" val="410747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413C37-BE2C-4CB8-940D-F8BE2EE62933}" type="slidenum">
              <a:rPr lang="zh-CN" altLang="en-US" smtClean="0"/>
              <a:t>5</a:t>
            </a:fld>
            <a:endParaRPr lang="zh-CN" altLang="en-US"/>
          </a:p>
        </p:txBody>
      </p:sp>
    </p:spTree>
    <p:extLst>
      <p:ext uri="{BB962C8B-B14F-4D97-AF65-F5344CB8AC3E}">
        <p14:creationId xmlns:p14="http://schemas.microsoft.com/office/powerpoint/2010/main" val="230262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413C37-BE2C-4CB8-940D-F8BE2EE62933}" type="slidenum">
              <a:rPr lang="zh-CN" altLang="en-US" smtClean="0"/>
              <a:t>6</a:t>
            </a:fld>
            <a:endParaRPr lang="zh-CN" altLang="en-US"/>
          </a:p>
        </p:txBody>
      </p:sp>
    </p:spTree>
    <p:extLst>
      <p:ext uri="{BB962C8B-B14F-4D97-AF65-F5344CB8AC3E}">
        <p14:creationId xmlns:p14="http://schemas.microsoft.com/office/powerpoint/2010/main" val="2151346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413C37-BE2C-4CB8-940D-F8BE2EE62933}" type="slidenum">
              <a:rPr lang="zh-CN" altLang="en-US" smtClean="0"/>
              <a:t>7</a:t>
            </a:fld>
            <a:endParaRPr lang="zh-CN" altLang="en-US"/>
          </a:p>
        </p:txBody>
      </p:sp>
    </p:spTree>
    <p:extLst>
      <p:ext uri="{BB962C8B-B14F-4D97-AF65-F5344CB8AC3E}">
        <p14:creationId xmlns:p14="http://schemas.microsoft.com/office/powerpoint/2010/main" val="414649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413C37-BE2C-4CB8-940D-F8BE2EE62933}" type="slidenum">
              <a:rPr lang="zh-CN" altLang="en-US" smtClean="0"/>
              <a:t>49</a:t>
            </a:fld>
            <a:endParaRPr lang="zh-CN" altLang="en-US"/>
          </a:p>
        </p:txBody>
      </p:sp>
    </p:spTree>
    <p:extLst>
      <p:ext uri="{BB962C8B-B14F-4D97-AF65-F5344CB8AC3E}">
        <p14:creationId xmlns:p14="http://schemas.microsoft.com/office/powerpoint/2010/main" val="2912728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2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9DA1BF7-27E1-43A7-AA55-1959288202ED}"/>
              </a:ext>
            </a:extLst>
          </p:cNvPr>
          <p:cNvGrpSpPr/>
          <p:nvPr userDrawn="1"/>
        </p:nvGrpSpPr>
        <p:grpSpPr>
          <a:xfrm flipH="1" flipV="1">
            <a:off x="0" y="0"/>
            <a:ext cx="1280160" cy="685800"/>
            <a:chOff x="11489653" y="5119600"/>
            <a:chExt cx="702346" cy="1738401"/>
          </a:xfrm>
        </p:grpSpPr>
        <p:sp>
          <p:nvSpPr>
            <p:cNvPr id="11" name="任意多边形: 形状 10">
              <a:extLst>
                <a:ext uri="{FF2B5EF4-FFF2-40B4-BE49-F238E27FC236}">
                  <a16:creationId xmlns:a16="http://schemas.microsoft.com/office/drawing/2014/main" id="{79C6DE0E-2F33-411B-89DF-E40518DE3284}"/>
                </a:ext>
              </a:extLst>
            </p:cNvPr>
            <p:cNvSpPr/>
            <p:nvPr/>
          </p:nvSpPr>
          <p:spPr>
            <a:xfrm>
              <a:off x="11852771" y="6018366"/>
              <a:ext cx="339228" cy="839635"/>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sp>
          <p:nvSpPr>
            <p:cNvPr id="12" name="任意多边形: 形状 11">
              <a:extLst>
                <a:ext uri="{FF2B5EF4-FFF2-40B4-BE49-F238E27FC236}">
                  <a16:creationId xmlns:a16="http://schemas.microsoft.com/office/drawing/2014/main" id="{5528EF21-8DEB-440E-B68B-BF535B0825EC}"/>
                </a:ext>
              </a:extLst>
            </p:cNvPr>
            <p:cNvSpPr/>
            <p:nvPr/>
          </p:nvSpPr>
          <p:spPr>
            <a:xfrm>
              <a:off x="11623086" y="5449864"/>
              <a:ext cx="568913" cy="1408137"/>
            </a:xfrm>
            <a:custGeom>
              <a:avLst/>
              <a:gdLst>
                <a:gd name="connsiteX0" fmla="*/ 568913 w 568913"/>
                <a:gd name="connsiteY0" fmla="*/ 0 h 1408137"/>
                <a:gd name="connsiteX1" fmla="*/ 568913 w 568913"/>
                <a:gd name="connsiteY1" fmla="*/ 643241 h 1408137"/>
                <a:gd name="connsiteX2" fmla="*/ 259881 w 568913"/>
                <a:gd name="connsiteY2" fmla="*/ 1408137 h 1408137"/>
                <a:gd name="connsiteX3" fmla="*/ 0 w 568913"/>
                <a:gd name="connsiteY3" fmla="*/ 1408137 h 1408137"/>
              </a:gdLst>
              <a:ahLst/>
              <a:cxnLst>
                <a:cxn ang="0">
                  <a:pos x="connsiteX0" y="connsiteY0"/>
                </a:cxn>
                <a:cxn ang="0">
                  <a:pos x="connsiteX1" y="connsiteY1"/>
                </a:cxn>
                <a:cxn ang="0">
                  <a:pos x="connsiteX2" y="connsiteY2"/>
                </a:cxn>
                <a:cxn ang="0">
                  <a:pos x="connsiteX3" y="connsiteY3"/>
                </a:cxn>
              </a:cxnLst>
              <a:rect l="l" t="t" r="r" b="b"/>
              <a:pathLst>
                <a:path w="568913" h="1408137">
                  <a:moveTo>
                    <a:pt x="568913" y="0"/>
                  </a:moveTo>
                  <a:lnTo>
                    <a:pt x="568913" y="643241"/>
                  </a:lnTo>
                  <a:lnTo>
                    <a:pt x="259881" y="1408137"/>
                  </a:lnTo>
                  <a:lnTo>
                    <a:pt x="0" y="1408137"/>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sp>
          <p:nvSpPr>
            <p:cNvPr id="13" name="任意多边形: 形状 12">
              <a:extLst>
                <a:ext uri="{FF2B5EF4-FFF2-40B4-BE49-F238E27FC236}">
                  <a16:creationId xmlns:a16="http://schemas.microsoft.com/office/drawing/2014/main" id="{BB76322B-D358-4F21-B8CC-34B677478C5C}"/>
                </a:ext>
              </a:extLst>
            </p:cNvPr>
            <p:cNvSpPr/>
            <p:nvPr/>
          </p:nvSpPr>
          <p:spPr>
            <a:xfrm>
              <a:off x="11489653" y="5119600"/>
              <a:ext cx="702346" cy="1738401"/>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grpSp>
    </p:spTree>
    <p:extLst>
      <p:ext uri="{BB962C8B-B14F-4D97-AF65-F5344CB8AC3E}">
        <p14:creationId xmlns:p14="http://schemas.microsoft.com/office/powerpoint/2010/main" val="288845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A10012-7DE7-4927-9338-9F6658B3ED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3919"/>
          <a:stretch/>
        </p:blipFill>
        <p:spPr>
          <a:xfrm>
            <a:off x="2737536" y="-23325"/>
            <a:ext cx="9450900" cy="6862666"/>
          </a:xfrm>
          <a:prstGeom prst="rect">
            <a:avLst/>
          </a:prstGeom>
        </p:spPr>
      </p:pic>
      <p:sp>
        <p:nvSpPr>
          <p:cNvPr id="4" name="矩形 11">
            <a:extLst>
              <a:ext uri="{FF2B5EF4-FFF2-40B4-BE49-F238E27FC236}">
                <a16:creationId xmlns:a16="http://schemas.microsoft.com/office/drawing/2014/main" id="{6D79298F-0D06-4C33-B0C8-D8D4B3C7F645}"/>
              </a:ext>
            </a:extLst>
          </p:cNvPr>
          <p:cNvSpPr/>
          <p:nvPr/>
        </p:nvSpPr>
        <p:spPr>
          <a:xfrm flipH="1">
            <a:off x="0" y="-9329"/>
            <a:ext cx="9172142" cy="6858000"/>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nvGrpSpPr>
          <p:cNvPr id="5" name="组合 4">
            <a:extLst>
              <a:ext uri="{FF2B5EF4-FFF2-40B4-BE49-F238E27FC236}">
                <a16:creationId xmlns:a16="http://schemas.microsoft.com/office/drawing/2014/main" id="{D375712F-5EB0-48CF-9FE8-EC8503252FB1}"/>
              </a:ext>
            </a:extLst>
          </p:cNvPr>
          <p:cNvGrpSpPr/>
          <p:nvPr/>
        </p:nvGrpSpPr>
        <p:grpSpPr>
          <a:xfrm flipH="1">
            <a:off x="6096000" y="-18659"/>
            <a:ext cx="3603649" cy="6858000"/>
            <a:chOff x="1531613" y="0"/>
            <a:chExt cx="3375826" cy="6858000"/>
          </a:xfrm>
        </p:grpSpPr>
        <p:sp>
          <p:nvSpPr>
            <p:cNvPr id="6" name="任意多边形: 形状 5">
              <a:extLst>
                <a:ext uri="{FF2B5EF4-FFF2-40B4-BE49-F238E27FC236}">
                  <a16:creationId xmlns:a16="http://schemas.microsoft.com/office/drawing/2014/main" id="{15D3B33A-F02C-4656-AAD3-5B0BE0C5F2E8}"/>
                </a:ext>
              </a:extLst>
            </p:cNvPr>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7" name="任意多边形: 形状 6">
              <a:extLst>
                <a:ext uri="{FF2B5EF4-FFF2-40B4-BE49-F238E27FC236}">
                  <a16:creationId xmlns:a16="http://schemas.microsoft.com/office/drawing/2014/main" id="{BD1839CB-583C-4271-B060-782D5A68F403}"/>
                </a:ext>
              </a:extLst>
            </p:cNvPr>
            <p:cNvSpPr/>
            <p:nvPr/>
          </p:nvSpPr>
          <p:spPr>
            <a:xfrm>
              <a:off x="1531613"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Normal"/>
                <a:cs typeface="+mn-cs"/>
              </a:endParaRPr>
            </a:p>
          </p:txBody>
        </p:sp>
      </p:grpSp>
    </p:spTree>
    <p:extLst>
      <p:ext uri="{BB962C8B-B14F-4D97-AF65-F5344CB8AC3E}">
        <p14:creationId xmlns:p14="http://schemas.microsoft.com/office/powerpoint/2010/main" val="90091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52F6E0D-B311-4712-8F24-91A3096F0870}"/>
              </a:ext>
            </a:extLst>
          </p:cNvPr>
          <p:cNvGrpSpPr/>
          <p:nvPr userDrawn="1"/>
        </p:nvGrpSpPr>
        <p:grpSpPr>
          <a:xfrm>
            <a:off x="-61453" y="-11151"/>
            <a:ext cx="12314904" cy="6909263"/>
            <a:chOff x="-61453" y="-11151"/>
            <a:chExt cx="12314904" cy="6909263"/>
          </a:xfrm>
        </p:grpSpPr>
        <p:pic>
          <p:nvPicPr>
            <p:cNvPr id="4" name="图片 3">
              <a:extLst>
                <a:ext uri="{FF2B5EF4-FFF2-40B4-BE49-F238E27FC236}">
                  <a16:creationId xmlns:a16="http://schemas.microsoft.com/office/drawing/2014/main" id="{D92EA381-98CE-4E3C-8594-B586B31CE7CF}"/>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b="25926"/>
            <a:stretch/>
          </p:blipFill>
          <p:spPr>
            <a:xfrm>
              <a:off x="-61452" y="-11151"/>
              <a:ext cx="12314903" cy="6909263"/>
            </a:xfrm>
            <a:prstGeom prst="rect">
              <a:avLst/>
            </a:prstGeom>
          </p:spPr>
        </p:pic>
        <p:sp>
          <p:nvSpPr>
            <p:cNvPr id="5" name="矩形 4">
              <a:extLst>
                <a:ext uri="{FF2B5EF4-FFF2-40B4-BE49-F238E27FC236}">
                  <a16:creationId xmlns:a16="http://schemas.microsoft.com/office/drawing/2014/main" id="{56EBF749-5D8A-4207-A71B-B45DCF2D05AF}"/>
                </a:ext>
              </a:extLst>
            </p:cNvPr>
            <p:cNvSpPr/>
            <p:nvPr userDrawn="1"/>
          </p:nvSpPr>
          <p:spPr>
            <a:xfrm>
              <a:off x="-61453" y="0"/>
              <a:ext cx="12314903" cy="6898112"/>
            </a:xfrm>
            <a:prstGeom prst="rect">
              <a:avLst/>
            </a:prstGeom>
            <a:gradFill flip="none" rotWithShape="1">
              <a:gsLst>
                <a:gs pos="0">
                  <a:srgbClr val="1A5E87"/>
                </a:gs>
                <a:gs pos="100000">
                  <a:srgbClr val="04033F">
                    <a:alpha val="8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82510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63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0027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3" r:id="rId4"/>
    <p:sldLayoutId id="214748368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5.jp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8357711-D578-444E-B88D-9A590ABD82A6}"/>
              </a:ext>
            </a:extLst>
          </p:cNvPr>
          <p:cNvGrpSpPr/>
          <p:nvPr/>
        </p:nvGrpSpPr>
        <p:grpSpPr>
          <a:xfrm>
            <a:off x="105089" y="1463038"/>
            <a:ext cx="11953701" cy="4199407"/>
            <a:chOff x="116378" y="1463038"/>
            <a:chExt cx="11953701" cy="4199407"/>
          </a:xfrm>
        </p:grpSpPr>
        <p:sp>
          <p:nvSpPr>
            <p:cNvPr id="2" name="文本框 1">
              <a:extLst>
                <a:ext uri="{FF2B5EF4-FFF2-40B4-BE49-F238E27FC236}">
                  <a16:creationId xmlns:a16="http://schemas.microsoft.com/office/drawing/2014/main" id="{514271C5-06ED-4FA4-B9FD-55337130B873}"/>
                </a:ext>
              </a:extLst>
            </p:cNvPr>
            <p:cNvSpPr txBox="1"/>
            <p:nvPr/>
          </p:nvSpPr>
          <p:spPr>
            <a:xfrm>
              <a:off x="116378" y="1463038"/>
              <a:ext cx="11953701" cy="1107996"/>
            </a:xfrm>
            <a:prstGeom prst="rect">
              <a:avLst/>
            </a:prstGeom>
            <a:noFill/>
          </p:spPr>
          <p:txBody>
            <a:bodyPr wrap="square" rtlCol="0">
              <a:spAutoFit/>
            </a:bodyPr>
            <a:lstStyle/>
            <a:p>
              <a:pPr algn="ctr"/>
              <a:r>
                <a:rPr lang="zh-CN" altLang="en-US" sz="6600">
                  <a:latin typeface="微软雅黑" panose="020B0503020204020204" pitchFamily="34" charset="-122"/>
                  <a:ea typeface="微软雅黑" panose="020B0503020204020204" pitchFamily="34" charset="-122"/>
                </a:rPr>
                <a:t>击败</a:t>
              </a:r>
              <a:r>
                <a:rPr lang="en-US" altLang="zh-CN" sz="6600">
                  <a:latin typeface="微软雅黑" panose="020B0503020204020204" pitchFamily="34" charset="-122"/>
                  <a:ea typeface="微软雅黑" panose="020B0503020204020204" pitchFamily="34" charset="-122"/>
                </a:rPr>
                <a:t>SOTA</a:t>
              </a:r>
              <a:r>
                <a:rPr lang="zh-CN" altLang="en-US" sz="6600">
                  <a:latin typeface="微软雅黑" panose="020B0503020204020204" pitchFamily="34" charset="-122"/>
                  <a:ea typeface="微软雅黑" panose="020B0503020204020204" pitchFamily="34" charset="-122"/>
                </a:rPr>
                <a:t>反混淆方法</a:t>
              </a:r>
            </a:p>
          </p:txBody>
        </p:sp>
        <p:cxnSp>
          <p:nvCxnSpPr>
            <p:cNvPr id="4" name="直接连接符 3">
              <a:extLst>
                <a:ext uri="{FF2B5EF4-FFF2-40B4-BE49-F238E27FC236}">
                  <a16:creationId xmlns:a16="http://schemas.microsoft.com/office/drawing/2014/main" id="{7BD3C466-2C43-40CA-8367-93066D1619FF}"/>
                </a:ext>
              </a:extLst>
            </p:cNvPr>
            <p:cNvCxnSpPr>
              <a:cxnSpLocks/>
            </p:cNvCxnSpPr>
            <p:nvPr/>
          </p:nvCxnSpPr>
          <p:spPr>
            <a:xfrm>
              <a:off x="1941689" y="2652889"/>
              <a:ext cx="8432800" cy="0"/>
            </a:xfrm>
            <a:prstGeom prst="line">
              <a:avLst/>
            </a:prstGeom>
          </p:spPr>
          <p:style>
            <a:lnRef idx="3">
              <a:schemeClr val="accent5"/>
            </a:lnRef>
            <a:fillRef idx="0">
              <a:schemeClr val="accent5"/>
            </a:fillRef>
            <a:effectRef idx="2">
              <a:schemeClr val="accent5"/>
            </a:effectRef>
            <a:fontRef idx="minor">
              <a:schemeClr val="tx1"/>
            </a:fontRef>
          </p:style>
        </p:cxnSp>
        <p:sp>
          <p:nvSpPr>
            <p:cNvPr id="8" name="文本框 7">
              <a:extLst>
                <a:ext uri="{FF2B5EF4-FFF2-40B4-BE49-F238E27FC236}">
                  <a16:creationId xmlns:a16="http://schemas.microsoft.com/office/drawing/2014/main" id="{CBB20C72-233C-4351-AEE7-DBC852B9B278}"/>
                </a:ext>
              </a:extLst>
            </p:cNvPr>
            <p:cNvSpPr txBox="1"/>
            <p:nvPr/>
          </p:nvSpPr>
          <p:spPr>
            <a:xfrm>
              <a:off x="955136" y="2984789"/>
              <a:ext cx="10243442" cy="2677656"/>
            </a:xfrm>
            <a:prstGeom prst="rect">
              <a:avLst/>
            </a:prstGeom>
            <a:noFill/>
          </p:spPr>
          <p:txBody>
            <a:bodyPr wrap="square" rtlCol="0">
              <a:spAutoFit/>
            </a:bodyPr>
            <a:lstStyle/>
            <a:p>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程   瑞</a:t>
              </a:r>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西安交通大学软件学院</a:t>
              </a:r>
              <a:endParaRPr lang="en-US" altLang="zh-CN" sz="2400">
                <a:solidFill>
                  <a:srgbClr val="00539E"/>
                </a:solidFill>
                <a:latin typeface="微软雅黑" panose="020B0503020204020204" pitchFamily="34" charset="-122"/>
                <a:ea typeface="微软雅黑" panose="020B0503020204020204" pitchFamily="34" charset="-122"/>
              </a:endParaRPr>
            </a:p>
            <a:p>
              <a:endParaRPr lang="en-US" altLang="zh-CN" sz="2400">
                <a:solidFill>
                  <a:srgbClr val="00539E"/>
                </a:solidFill>
                <a:latin typeface="微软雅黑" panose="020B0503020204020204" pitchFamily="34" charset="-122"/>
                <a:ea typeface="微软雅黑" panose="020B0503020204020204" pitchFamily="34" charset="-122"/>
              </a:endParaRPr>
            </a:p>
            <a:p>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黄泳龙</a:t>
              </a:r>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西安交通大学软件学院</a:t>
              </a:r>
              <a:endParaRPr lang="en-US" altLang="zh-CN" sz="2400">
                <a:solidFill>
                  <a:srgbClr val="00539E"/>
                </a:solidFill>
                <a:latin typeface="微软雅黑" panose="020B0503020204020204" pitchFamily="34" charset="-122"/>
                <a:ea typeface="微软雅黑" panose="020B0503020204020204" pitchFamily="34" charset="-122"/>
              </a:endParaRPr>
            </a:p>
            <a:p>
              <a:endParaRPr lang="en-US" altLang="zh-CN" sz="2400">
                <a:solidFill>
                  <a:srgbClr val="00539E"/>
                </a:solidFill>
                <a:latin typeface="微软雅黑" panose="020B0503020204020204" pitchFamily="34" charset="-122"/>
                <a:ea typeface="微软雅黑" panose="020B0503020204020204" pitchFamily="34" charset="-122"/>
              </a:endParaRPr>
            </a:p>
            <a:p>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范   铭</a:t>
              </a:r>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西安交通大学网安学院</a:t>
              </a:r>
              <a:endParaRPr lang="en-US" altLang="zh-CN" sz="2400">
                <a:solidFill>
                  <a:srgbClr val="00539E"/>
                </a:solidFill>
                <a:latin typeface="微软雅黑" panose="020B0503020204020204" pitchFamily="34" charset="-122"/>
                <a:ea typeface="微软雅黑" panose="020B0503020204020204" pitchFamily="34" charset="-122"/>
              </a:endParaRPr>
            </a:p>
            <a:p>
              <a:endParaRPr lang="en-US" altLang="zh-CN" sz="2400">
                <a:solidFill>
                  <a:srgbClr val="00539E"/>
                </a:solidFill>
                <a:latin typeface="微软雅黑" panose="020B0503020204020204" pitchFamily="34" charset="-122"/>
                <a:ea typeface="微软雅黑" panose="020B0503020204020204" pitchFamily="34" charset="-122"/>
              </a:endParaRPr>
            </a:p>
            <a:p>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徐   辉</a:t>
              </a:r>
              <a:r>
                <a:rPr lang="en-US" altLang="zh-CN" sz="2400">
                  <a:solidFill>
                    <a:srgbClr val="00539E"/>
                  </a:solidFill>
                  <a:latin typeface="微软雅黑" panose="020B0503020204020204" pitchFamily="34" charset="-122"/>
                  <a:ea typeface="微软雅黑" panose="020B0503020204020204" pitchFamily="34" charset="-122"/>
                </a:rPr>
                <a:t>						</a:t>
              </a:r>
              <a:r>
                <a:rPr lang="zh-CN" altLang="en-US" sz="2400">
                  <a:solidFill>
                    <a:srgbClr val="00539E"/>
                  </a:solidFill>
                  <a:latin typeface="微软雅黑" panose="020B0503020204020204" pitchFamily="34" charset="-122"/>
                  <a:ea typeface="微软雅黑" panose="020B0503020204020204" pitchFamily="34" charset="-122"/>
                </a:rPr>
                <a:t>复旦大学计算机学院</a:t>
              </a:r>
            </a:p>
          </p:txBody>
        </p:sp>
      </p:grpSp>
    </p:spTree>
    <p:extLst>
      <p:ext uri="{BB962C8B-B14F-4D97-AF65-F5344CB8AC3E}">
        <p14:creationId xmlns:p14="http://schemas.microsoft.com/office/powerpoint/2010/main" val="315614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FA9997-0F7E-4F14-9A5B-36BF59F4DB83}"/>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反混淆</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VM Handler / BasicBlock</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34">
            <a:extLst>
              <a:ext uri="{FF2B5EF4-FFF2-40B4-BE49-F238E27FC236}">
                <a16:creationId xmlns:a16="http://schemas.microsoft.com/office/drawing/2014/main" id="{E7896E75-6074-4E98-A25F-388CD42B6702}"/>
              </a:ext>
            </a:extLst>
          </p:cNvPr>
          <p:cNvGrpSpPr/>
          <p:nvPr/>
        </p:nvGrpSpPr>
        <p:grpSpPr>
          <a:xfrm>
            <a:off x="531626" y="1265275"/>
            <a:ext cx="11281146" cy="1701210"/>
            <a:chOff x="797440" y="808075"/>
            <a:chExt cx="11281146" cy="1701210"/>
          </a:xfrm>
        </p:grpSpPr>
        <p:grpSp>
          <p:nvGrpSpPr>
            <p:cNvPr id="20" name="组合 19">
              <a:extLst>
                <a:ext uri="{FF2B5EF4-FFF2-40B4-BE49-F238E27FC236}">
                  <a16:creationId xmlns:a16="http://schemas.microsoft.com/office/drawing/2014/main" id="{BC01BC0A-3BBD-4B06-82B1-B0CBFE5112EB}"/>
                </a:ext>
              </a:extLst>
            </p:cNvPr>
            <p:cNvGrpSpPr/>
            <p:nvPr/>
          </p:nvGrpSpPr>
          <p:grpSpPr>
            <a:xfrm>
              <a:off x="7070649" y="808075"/>
              <a:ext cx="2126511" cy="1701210"/>
              <a:chOff x="6464595" y="861237"/>
              <a:chExt cx="2126511" cy="1765005"/>
            </a:xfrm>
          </p:grpSpPr>
          <p:grpSp>
            <p:nvGrpSpPr>
              <p:cNvPr id="18" name="组合 17">
                <a:extLst>
                  <a:ext uri="{FF2B5EF4-FFF2-40B4-BE49-F238E27FC236}">
                    <a16:creationId xmlns:a16="http://schemas.microsoft.com/office/drawing/2014/main" id="{50B140AD-ACF5-48AA-8E34-670CCEC44F7E}"/>
                  </a:ext>
                </a:extLst>
              </p:cNvPr>
              <p:cNvGrpSpPr/>
              <p:nvPr/>
            </p:nvGrpSpPr>
            <p:grpSpPr>
              <a:xfrm>
                <a:off x="6464595" y="861237"/>
                <a:ext cx="2126511" cy="1765005"/>
                <a:chOff x="7325832" y="818706"/>
                <a:chExt cx="2126511" cy="1765005"/>
              </a:xfrm>
            </p:grpSpPr>
            <p:sp>
              <p:nvSpPr>
                <p:cNvPr id="15" name="矩形 14">
                  <a:extLst>
                    <a:ext uri="{FF2B5EF4-FFF2-40B4-BE49-F238E27FC236}">
                      <a16:creationId xmlns:a16="http://schemas.microsoft.com/office/drawing/2014/main" id="{CDEC83DC-FF8B-4844-9B8D-829BBD2105E7}"/>
                    </a:ext>
                  </a:extLst>
                </p:cNvPr>
                <p:cNvSpPr/>
                <p:nvPr/>
              </p:nvSpPr>
              <p:spPr>
                <a:xfrm>
                  <a:off x="7325832" y="818706"/>
                  <a:ext cx="2126511" cy="17650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539E"/>
                    </a:solidFill>
                  </a:endParaRPr>
                </a:p>
              </p:txBody>
            </p:sp>
            <p:sp>
              <p:nvSpPr>
                <p:cNvPr id="17" name="矩形 16">
                  <a:extLst>
                    <a:ext uri="{FF2B5EF4-FFF2-40B4-BE49-F238E27FC236}">
                      <a16:creationId xmlns:a16="http://schemas.microsoft.com/office/drawing/2014/main" id="{4750F0A2-0DF2-48EE-BBE1-96D575BCE516}"/>
                    </a:ext>
                  </a:extLst>
                </p:cNvPr>
                <p:cNvSpPr/>
                <p:nvPr/>
              </p:nvSpPr>
              <p:spPr>
                <a:xfrm>
                  <a:off x="7442791" y="956930"/>
                  <a:ext cx="1892595" cy="58479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a:solidFill>
                        <a:srgbClr val="00539E"/>
                      </a:solidFill>
                      <a:latin typeface="微软雅黑" panose="020B0503020204020204" pitchFamily="34" charset="-122"/>
                      <a:ea typeface="微软雅黑" panose="020B0503020204020204" pitchFamily="34" charset="-122"/>
                    </a:rPr>
                    <a:t>取样</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值</a:t>
                  </a:r>
                </a:p>
              </p:txBody>
            </p:sp>
          </p:grpSp>
          <p:sp>
            <p:nvSpPr>
              <p:cNvPr id="19" name="矩形 18">
                <a:extLst>
                  <a:ext uri="{FF2B5EF4-FFF2-40B4-BE49-F238E27FC236}">
                    <a16:creationId xmlns:a16="http://schemas.microsoft.com/office/drawing/2014/main" id="{2ACAC6ED-2DF8-428B-AB5E-114BF2CB148A}"/>
                  </a:ext>
                </a:extLst>
              </p:cNvPr>
              <p:cNvSpPr/>
              <p:nvPr/>
            </p:nvSpPr>
            <p:spPr>
              <a:xfrm>
                <a:off x="6595731" y="1891089"/>
                <a:ext cx="1892595" cy="58479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a:solidFill>
                      <a:srgbClr val="00539E"/>
                    </a:solidFill>
                    <a:latin typeface="微软雅黑" panose="020B0503020204020204" pitchFamily="34" charset="-122"/>
                    <a:ea typeface="微软雅黑" panose="020B0503020204020204" pitchFamily="34" charset="-122"/>
                  </a:rPr>
                  <a:t>合成表达式</a:t>
                </a:r>
              </a:p>
            </p:txBody>
          </p:sp>
        </p:grpSp>
        <p:grpSp>
          <p:nvGrpSpPr>
            <p:cNvPr id="34" name="组合 33">
              <a:extLst>
                <a:ext uri="{FF2B5EF4-FFF2-40B4-BE49-F238E27FC236}">
                  <a16:creationId xmlns:a16="http://schemas.microsoft.com/office/drawing/2014/main" id="{C4363B31-2841-4D13-BECA-07C141A39D4B}"/>
                </a:ext>
              </a:extLst>
            </p:cNvPr>
            <p:cNvGrpSpPr/>
            <p:nvPr/>
          </p:nvGrpSpPr>
          <p:grpSpPr>
            <a:xfrm>
              <a:off x="797440" y="1265274"/>
              <a:ext cx="11281146" cy="817856"/>
              <a:chOff x="797440" y="1265274"/>
              <a:chExt cx="11281146" cy="817856"/>
            </a:xfrm>
          </p:grpSpPr>
          <p:sp>
            <p:nvSpPr>
              <p:cNvPr id="4" name="矩形 3">
                <a:extLst>
                  <a:ext uri="{FF2B5EF4-FFF2-40B4-BE49-F238E27FC236}">
                    <a16:creationId xmlns:a16="http://schemas.microsoft.com/office/drawing/2014/main" id="{AB38B341-E7B1-44F7-826D-C0C2F717B1D9}"/>
                  </a:ext>
                </a:extLst>
              </p:cNvPr>
              <p:cNvSpPr/>
              <p:nvPr/>
            </p:nvSpPr>
            <p:spPr>
              <a:xfrm>
                <a:off x="2849526" y="1265274"/>
                <a:ext cx="1733107" cy="7336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solidFill>
                      <a:srgbClr val="FFFFFF"/>
                    </a:solidFill>
                    <a:latin typeface="微软雅黑" panose="020B0503020204020204" pitchFamily="34" charset="-122"/>
                    <a:ea typeface="微软雅黑" panose="020B0503020204020204" pitchFamily="34" charset="-122"/>
                  </a:rPr>
                  <a:t>符号执行</a:t>
                </a:r>
              </a:p>
            </p:txBody>
          </p:sp>
          <p:sp>
            <p:nvSpPr>
              <p:cNvPr id="5" name="文本框 4">
                <a:extLst>
                  <a:ext uri="{FF2B5EF4-FFF2-40B4-BE49-F238E27FC236}">
                    <a16:creationId xmlns:a16="http://schemas.microsoft.com/office/drawing/2014/main" id="{FF5FA26D-51A4-46BF-B2D5-724319E3F08A}"/>
                  </a:ext>
                </a:extLst>
              </p:cNvPr>
              <p:cNvSpPr txBox="1"/>
              <p:nvPr/>
            </p:nvSpPr>
            <p:spPr>
              <a:xfrm>
                <a:off x="797440" y="1436799"/>
                <a:ext cx="1552354" cy="646331"/>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VM</a:t>
                </a:r>
                <a:r>
                  <a:rPr lang="zh-CN" altLang="en-US">
                    <a:solidFill>
                      <a:srgbClr val="00539E"/>
                    </a:solidFill>
                    <a:latin typeface="微软雅黑" panose="020B0503020204020204" pitchFamily="34" charset="-122"/>
                    <a:ea typeface="微软雅黑" panose="020B0503020204020204" pitchFamily="34" charset="-122"/>
                  </a:rPr>
                  <a:t> </a:t>
                </a:r>
                <a:r>
                  <a:rPr lang="en-US" altLang="zh-CN">
                    <a:solidFill>
                      <a:srgbClr val="00539E"/>
                    </a:solidFill>
                    <a:latin typeface="微软雅黑" panose="020B0503020204020204" pitchFamily="34" charset="-122"/>
                    <a:ea typeface="微软雅黑" panose="020B0503020204020204" pitchFamily="34" charset="-122"/>
                  </a:rPr>
                  <a:t>Handler</a:t>
                </a:r>
              </a:p>
              <a:p>
                <a:r>
                  <a:rPr lang="en-US" altLang="zh-CN">
                    <a:solidFill>
                      <a:srgbClr val="00539E"/>
                    </a:solidFill>
                    <a:latin typeface="微软雅黑" panose="020B0503020204020204" pitchFamily="34" charset="-122"/>
                    <a:ea typeface="微软雅黑" panose="020B0503020204020204" pitchFamily="34" charset="-122"/>
                  </a:rPr>
                  <a:t>BasicBlock</a:t>
                </a:r>
                <a:endParaRPr lang="zh-CN" altLang="en-US">
                  <a:solidFill>
                    <a:srgbClr val="00539E"/>
                  </a:solidFill>
                  <a:latin typeface="微软雅黑" panose="020B0503020204020204" pitchFamily="34" charset="-122"/>
                  <a:ea typeface="微软雅黑" panose="020B0503020204020204" pitchFamily="34" charset="-122"/>
                </a:endParaRPr>
              </a:p>
            </p:txBody>
          </p:sp>
          <p:cxnSp>
            <p:nvCxnSpPr>
              <p:cNvPr id="7" name="直接箭头连接符 6">
                <a:extLst>
                  <a:ext uri="{FF2B5EF4-FFF2-40B4-BE49-F238E27FC236}">
                    <a16:creationId xmlns:a16="http://schemas.microsoft.com/office/drawing/2014/main" id="{5659EF8D-7079-468E-96C1-8079F91A361B}"/>
                  </a:ext>
                </a:extLst>
              </p:cNvPr>
              <p:cNvCxnSpPr>
                <a:cxnSpLocks/>
                <a:stCxn id="5" idx="3"/>
              </p:cNvCxnSpPr>
              <p:nvPr/>
            </p:nvCxnSpPr>
            <p:spPr>
              <a:xfrm flipV="1">
                <a:off x="2349794" y="1621465"/>
                <a:ext cx="446568" cy="1020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 name="文本框 9">
                <a:extLst>
                  <a:ext uri="{FF2B5EF4-FFF2-40B4-BE49-F238E27FC236}">
                    <a16:creationId xmlns:a16="http://schemas.microsoft.com/office/drawing/2014/main" id="{6AE845FB-9E95-4223-81F7-0C6CF998510B}"/>
                  </a:ext>
                </a:extLst>
              </p:cNvPr>
              <p:cNvSpPr txBox="1"/>
              <p:nvPr/>
            </p:nvSpPr>
            <p:spPr>
              <a:xfrm>
                <a:off x="5096539" y="1450977"/>
                <a:ext cx="1729564"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输出的</a:t>
                </a:r>
                <a:r>
                  <a:rPr lang="en-US" altLang="zh-CN">
                    <a:solidFill>
                      <a:srgbClr val="00539E"/>
                    </a:solidFill>
                    <a:latin typeface="微软雅黑" panose="020B0503020204020204" pitchFamily="34" charset="-122"/>
                    <a:ea typeface="微软雅黑" panose="020B0503020204020204" pitchFamily="34" charset="-122"/>
                  </a:rPr>
                  <a:t>Expr</a:t>
                </a:r>
                <a:endParaRPr lang="zh-CN" altLang="en-US">
                  <a:solidFill>
                    <a:srgbClr val="00539E"/>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5181E368-0421-48C8-A612-B7EBF9C86B9D}"/>
                  </a:ext>
                </a:extLst>
              </p:cNvPr>
              <p:cNvCxnSpPr>
                <a:cxnSpLocks/>
                <a:endCxn id="10" idx="1"/>
              </p:cNvCxnSpPr>
              <p:nvPr/>
            </p:nvCxnSpPr>
            <p:spPr>
              <a:xfrm>
                <a:off x="4657060" y="1635643"/>
                <a:ext cx="43947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id="{51FA5437-408F-4A5B-AB35-D331E8911B13}"/>
                  </a:ext>
                </a:extLst>
              </p:cNvPr>
              <p:cNvCxnSpPr>
                <a:cxnSpLocks/>
              </p:cNvCxnSpPr>
              <p:nvPr/>
            </p:nvCxnSpPr>
            <p:spPr>
              <a:xfrm>
                <a:off x="6432698" y="1646276"/>
                <a:ext cx="57415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接箭头连接符 31">
                <a:extLst>
                  <a:ext uri="{FF2B5EF4-FFF2-40B4-BE49-F238E27FC236}">
                    <a16:creationId xmlns:a16="http://schemas.microsoft.com/office/drawing/2014/main" id="{0FF53E85-998E-4936-B37C-DF2BBC13A5FB}"/>
                  </a:ext>
                </a:extLst>
              </p:cNvPr>
              <p:cNvCxnSpPr>
                <a:cxnSpLocks/>
              </p:cNvCxnSpPr>
              <p:nvPr/>
            </p:nvCxnSpPr>
            <p:spPr>
              <a:xfrm>
                <a:off x="9285768" y="1660453"/>
                <a:ext cx="57415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本框 32">
                <a:extLst>
                  <a:ext uri="{FF2B5EF4-FFF2-40B4-BE49-F238E27FC236}">
                    <a16:creationId xmlns:a16="http://schemas.microsoft.com/office/drawing/2014/main" id="{F96194EF-FD7A-461A-BADA-9FF11D819934}"/>
                  </a:ext>
                </a:extLst>
              </p:cNvPr>
              <p:cNvSpPr txBox="1"/>
              <p:nvPr/>
            </p:nvSpPr>
            <p:spPr>
              <a:xfrm>
                <a:off x="9867013" y="1477926"/>
                <a:ext cx="2211573"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化简得到</a:t>
                </a:r>
                <a:r>
                  <a:rPr lang="en-US" altLang="zh-CN">
                    <a:solidFill>
                      <a:srgbClr val="00539E"/>
                    </a:solidFill>
                    <a:latin typeface="微软雅黑" panose="020B0503020204020204" pitchFamily="34" charset="-122"/>
                    <a:ea typeface="微软雅黑" panose="020B0503020204020204" pitchFamily="34" charset="-122"/>
                  </a:rPr>
                  <a:t>Expr_new</a:t>
                </a:r>
                <a:endParaRPr lang="zh-CN" altLang="en-US">
                  <a:solidFill>
                    <a:srgbClr val="00539E"/>
                  </a:solidFill>
                  <a:latin typeface="微软雅黑" panose="020B0503020204020204" pitchFamily="34" charset="-122"/>
                  <a:ea typeface="微软雅黑" panose="020B0503020204020204" pitchFamily="34" charset="-122"/>
                </a:endParaRPr>
              </a:p>
            </p:txBody>
          </p:sp>
        </p:grpSp>
      </p:grpSp>
      <p:pic>
        <p:nvPicPr>
          <p:cNvPr id="37" name="图片 36">
            <a:extLst>
              <a:ext uri="{FF2B5EF4-FFF2-40B4-BE49-F238E27FC236}">
                <a16:creationId xmlns:a16="http://schemas.microsoft.com/office/drawing/2014/main" id="{0408E1BD-10B3-498E-9851-8FF7414F6369}"/>
              </a:ext>
            </a:extLst>
          </p:cNvPr>
          <p:cNvPicPr>
            <a:picLocks noChangeAspect="1"/>
          </p:cNvPicPr>
          <p:nvPr/>
        </p:nvPicPr>
        <p:blipFill>
          <a:blip r:embed="rId2"/>
          <a:stretch>
            <a:fillRect/>
          </a:stretch>
        </p:blipFill>
        <p:spPr>
          <a:xfrm>
            <a:off x="473702" y="3919982"/>
            <a:ext cx="1982418" cy="1430954"/>
          </a:xfrm>
          <a:prstGeom prst="rect">
            <a:avLst/>
          </a:prstGeom>
        </p:spPr>
      </p:pic>
      <p:pic>
        <p:nvPicPr>
          <p:cNvPr id="38" name="图片 37">
            <a:extLst>
              <a:ext uri="{FF2B5EF4-FFF2-40B4-BE49-F238E27FC236}">
                <a16:creationId xmlns:a16="http://schemas.microsoft.com/office/drawing/2014/main" id="{3A63922D-C028-474B-818C-B1E57CF150A7}"/>
              </a:ext>
            </a:extLst>
          </p:cNvPr>
          <p:cNvPicPr>
            <a:picLocks noChangeAspect="1"/>
          </p:cNvPicPr>
          <p:nvPr/>
        </p:nvPicPr>
        <p:blipFill>
          <a:blip r:embed="rId3"/>
          <a:stretch>
            <a:fillRect/>
          </a:stretch>
        </p:blipFill>
        <p:spPr>
          <a:xfrm>
            <a:off x="2696237" y="3526688"/>
            <a:ext cx="2811426" cy="1840815"/>
          </a:xfrm>
          <a:prstGeom prst="rect">
            <a:avLst/>
          </a:prstGeom>
        </p:spPr>
      </p:pic>
      <p:grpSp>
        <p:nvGrpSpPr>
          <p:cNvPr id="43" name="组合 42">
            <a:extLst>
              <a:ext uri="{FF2B5EF4-FFF2-40B4-BE49-F238E27FC236}">
                <a16:creationId xmlns:a16="http://schemas.microsoft.com/office/drawing/2014/main" id="{C8F0196C-CCCE-4847-A07B-D69580E90974}"/>
              </a:ext>
            </a:extLst>
          </p:cNvPr>
          <p:cNvGrpSpPr/>
          <p:nvPr/>
        </p:nvGrpSpPr>
        <p:grpSpPr>
          <a:xfrm>
            <a:off x="5685538" y="3275936"/>
            <a:ext cx="1906108" cy="2401577"/>
            <a:chOff x="6089576" y="3158978"/>
            <a:chExt cx="1906108" cy="2401577"/>
          </a:xfrm>
        </p:grpSpPr>
        <p:pic>
          <p:nvPicPr>
            <p:cNvPr id="40" name="图片 39">
              <a:extLst>
                <a:ext uri="{FF2B5EF4-FFF2-40B4-BE49-F238E27FC236}">
                  <a16:creationId xmlns:a16="http://schemas.microsoft.com/office/drawing/2014/main" id="{4EF27771-E42C-4F8C-AD5A-F0C84046081E}"/>
                </a:ext>
              </a:extLst>
            </p:cNvPr>
            <p:cNvPicPr>
              <a:picLocks noChangeAspect="1"/>
            </p:cNvPicPr>
            <p:nvPr/>
          </p:nvPicPr>
          <p:blipFill>
            <a:blip r:embed="rId4"/>
            <a:stretch>
              <a:fillRect/>
            </a:stretch>
          </p:blipFill>
          <p:spPr>
            <a:xfrm>
              <a:off x="6089576" y="3158978"/>
              <a:ext cx="1906108" cy="1498290"/>
            </a:xfrm>
            <a:prstGeom prst="rect">
              <a:avLst/>
            </a:prstGeom>
          </p:spPr>
        </p:pic>
        <p:pic>
          <p:nvPicPr>
            <p:cNvPr id="41" name="图片 40">
              <a:extLst>
                <a:ext uri="{FF2B5EF4-FFF2-40B4-BE49-F238E27FC236}">
                  <a16:creationId xmlns:a16="http://schemas.microsoft.com/office/drawing/2014/main" id="{B851675D-897D-400E-AD78-C4F98CA223A0}"/>
                </a:ext>
              </a:extLst>
            </p:cNvPr>
            <p:cNvPicPr>
              <a:picLocks noChangeAspect="1"/>
            </p:cNvPicPr>
            <p:nvPr/>
          </p:nvPicPr>
          <p:blipFill>
            <a:blip r:embed="rId5"/>
            <a:stretch>
              <a:fillRect/>
            </a:stretch>
          </p:blipFill>
          <p:spPr>
            <a:xfrm>
              <a:off x="6092455" y="4645542"/>
              <a:ext cx="1903228" cy="915013"/>
            </a:xfrm>
            <a:prstGeom prst="rect">
              <a:avLst/>
            </a:prstGeom>
          </p:spPr>
        </p:pic>
      </p:grpSp>
      <p:pic>
        <p:nvPicPr>
          <p:cNvPr id="42" name="图片 41">
            <a:extLst>
              <a:ext uri="{FF2B5EF4-FFF2-40B4-BE49-F238E27FC236}">
                <a16:creationId xmlns:a16="http://schemas.microsoft.com/office/drawing/2014/main" id="{F7478CA4-961A-4827-AD23-7751CB39B150}"/>
              </a:ext>
            </a:extLst>
          </p:cNvPr>
          <p:cNvPicPr>
            <a:picLocks noChangeAspect="1"/>
          </p:cNvPicPr>
          <p:nvPr/>
        </p:nvPicPr>
        <p:blipFill>
          <a:blip r:embed="rId6"/>
          <a:stretch>
            <a:fillRect/>
          </a:stretch>
        </p:blipFill>
        <p:spPr>
          <a:xfrm>
            <a:off x="7879501" y="3873020"/>
            <a:ext cx="4234880" cy="1166813"/>
          </a:xfrm>
          <a:prstGeom prst="rect">
            <a:avLst/>
          </a:prstGeom>
        </p:spPr>
      </p:pic>
      <p:sp>
        <p:nvSpPr>
          <p:cNvPr id="44" name="文本框 43">
            <a:extLst>
              <a:ext uri="{FF2B5EF4-FFF2-40B4-BE49-F238E27FC236}">
                <a16:creationId xmlns:a16="http://schemas.microsoft.com/office/drawing/2014/main" id="{73BCC42B-ACB5-4A39-9080-4B3B0AA13C28}"/>
              </a:ext>
            </a:extLst>
          </p:cNvPr>
          <p:cNvSpPr txBox="1"/>
          <p:nvPr/>
        </p:nvSpPr>
        <p:spPr>
          <a:xfrm>
            <a:off x="701749" y="5816010"/>
            <a:ext cx="10685721" cy="874407"/>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BlackHat 2021, Greybox Program Synthesis: A New Approach to Attacl Dataflow Obfuscation</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CCS 2021, Search-based Local Blackbox Deobfuscation: Understand, Improve and Mitigate</a:t>
            </a:r>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5354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45DC845-B48E-4D17-A4AE-B0582293B3B9}"/>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SOTA</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反混淆方法</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id="{388CE155-7CBA-4500-93B2-422D8DD6158F}"/>
              </a:ext>
            </a:extLst>
          </p:cNvPr>
          <p:cNvGrpSpPr/>
          <p:nvPr/>
        </p:nvGrpSpPr>
        <p:grpSpPr>
          <a:xfrm>
            <a:off x="534063" y="2062715"/>
            <a:ext cx="11225544" cy="4247317"/>
            <a:chOff x="863673" y="1148315"/>
            <a:chExt cx="11225544" cy="4247317"/>
          </a:xfrm>
        </p:grpSpPr>
        <p:sp>
          <p:nvSpPr>
            <p:cNvPr id="11" name="矩形 10">
              <a:extLst>
                <a:ext uri="{FF2B5EF4-FFF2-40B4-BE49-F238E27FC236}">
                  <a16:creationId xmlns:a16="http://schemas.microsoft.com/office/drawing/2014/main" id="{045D9B4F-BA00-465A-82C4-E74B4CD49A9E}"/>
                </a:ext>
              </a:extLst>
            </p:cNvPr>
            <p:cNvSpPr/>
            <p:nvPr/>
          </p:nvSpPr>
          <p:spPr>
            <a:xfrm>
              <a:off x="6953693" y="2806989"/>
              <a:ext cx="1775637" cy="5103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A77B58E-7C74-4A2A-8B65-DC70145EC9E9}"/>
                </a:ext>
              </a:extLst>
            </p:cNvPr>
            <p:cNvSpPr/>
            <p:nvPr/>
          </p:nvSpPr>
          <p:spPr>
            <a:xfrm>
              <a:off x="6953693" y="3636335"/>
              <a:ext cx="1775637"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78098AA-554E-49EE-89C5-B4598BE171E2}"/>
                </a:ext>
              </a:extLst>
            </p:cNvPr>
            <p:cNvPicPr>
              <a:picLocks noChangeAspect="1"/>
            </p:cNvPicPr>
            <p:nvPr/>
          </p:nvPicPr>
          <p:blipFill>
            <a:blip r:embed="rId2"/>
            <a:stretch>
              <a:fillRect/>
            </a:stretch>
          </p:blipFill>
          <p:spPr>
            <a:xfrm>
              <a:off x="863673" y="1244231"/>
              <a:ext cx="5824206" cy="2978978"/>
            </a:xfrm>
            <a:prstGeom prst="rect">
              <a:avLst/>
            </a:prstGeom>
          </p:spPr>
        </p:pic>
        <p:sp>
          <p:nvSpPr>
            <p:cNvPr id="4" name="文本框 3">
              <a:extLst>
                <a:ext uri="{FF2B5EF4-FFF2-40B4-BE49-F238E27FC236}">
                  <a16:creationId xmlns:a16="http://schemas.microsoft.com/office/drawing/2014/main" id="{381E5F1C-1D60-48C5-B604-55664BA99347}"/>
                </a:ext>
              </a:extLst>
            </p:cNvPr>
            <p:cNvSpPr txBox="1"/>
            <p:nvPr/>
          </p:nvSpPr>
          <p:spPr>
            <a:xfrm>
              <a:off x="6964326" y="1148315"/>
              <a:ext cx="4199860" cy="424731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我们的目标：</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符号执行</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污点分析 </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程序切片</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TRACE</a:t>
              </a:r>
            </a:p>
            <a:p>
              <a:pPr marL="285750" indent="-285750">
                <a:lnSpc>
                  <a:spcPct val="150000"/>
                </a:lnSpc>
                <a:buFont typeface="Wingdings" panose="05000000000000000000" pitchFamily="2" charset="2"/>
                <a:buChar char="ü"/>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程序合成</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MBA-Blast</a:t>
              </a:r>
            </a:p>
            <a:p>
              <a:endParaRPr lang="en-US" altLang="zh-CN">
                <a:solidFill>
                  <a:srgbClr val="00539E"/>
                </a:solidFill>
                <a:latin typeface="微软雅黑" panose="020B0503020204020204" pitchFamily="34" charset="-122"/>
                <a:ea typeface="微软雅黑" panose="020B0503020204020204" pitchFamily="34" charset="-122"/>
              </a:endParaRPr>
            </a:p>
            <a:p>
              <a:endParaRPr lang="en-US" altLang="zh-CN">
                <a:solidFill>
                  <a:srgbClr val="00539E"/>
                </a:solidFill>
                <a:latin typeface="微软雅黑" panose="020B0503020204020204" pitchFamily="34" charset="-122"/>
                <a:ea typeface="微软雅黑" panose="020B0503020204020204" pitchFamily="34" charset="-122"/>
              </a:endParaRPr>
            </a:p>
            <a:p>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10" name="对话气泡: 圆角矩形 9">
              <a:extLst>
                <a:ext uri="{FF2B5EF4-FFF2-40B4-BE49-F238E27FC236}">
                  <a16:creationId xmlns:a16="http://schemas.microsoft.com/office/drawing/2014/main" id="{F2FC8BBB-B203-4EBE-BF0C-1559D57C3F8B}"/>
                </a:ext>
              </a:extLst>
            </p:cNvPr>
            <p:cNvSpPr/>
            <p:nvPr/>
          </p:nvSpPr>
          <p:spPr>
            <a:xfrm>
              <a:off x="9037672" y="3774556"/>
              <a:ext cx="3051545" cy="627321"/>
            </a:xfrm>
            <a:prstGeom prst="wedgeRoundRectCallout">
              <a:avLst>
                <a:gd name="adj1" fmla="val -58042"/>
                <a:gd name="adj2" fmla="val 173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a:solidFill>
                    <a:srgbClr val="00539E"/>
                  </a:solidFill>
                  <a:latin typeface="微软雅黑" panose="020B0503020204020204" pitchFamily="34" charset="-122"/>
                  <a:ea typeface="微软雅黑" panose="020B0503020204020204" pitchFamily="34" charset="-122"/>
                </a:rPr>
                <a:t>用于反数据流混淆</a:t>
              </a:r>
            </a:p>
          </p:txBody>
        </p:sp>
        <p:sp>
          <p:nvSpPr>
            <p:cNvPr id="12" name="对话气泡: 圆角矩形 11">
              <a:extLst>
                <a:ext uri="{FF2B5EF4-FFF2-40B4-BE49-F238E27FC236}">
                  <a16:creationId xmlns:a16="http://schemas.microsoft.com/office/drawing/2014/main" id="{E159223E-7CEC-4380-9F0C-303F8FDDF9FA}"/>
                </a:ext>
              </a:extLst>
            </p:cNvPr>
            <p:cNvSpPr/>
            <p:nvPr/>
          </p:nvSpPr>
          <p:spPr>
            <a:xfrm>
              <a:off x="9083747" y="2768007"/>
              <a:ext cx="2973574" cy="627321"/>
            </a:xfrm>
            <a:prstGeom prst="wedgeRoundRectCallout">
              <a:avLst>
                <a:gd name="adj1" fmla="val -58042"/>
                <a:gd name="adj2" fmla="val 173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a:solidFill>
                    <a:srgbClr val="00539E"/>
                  </a:solidFill>
                  <a:latin typeface="微软雅黑" panose="020B0503020204020204" pitchFamily="34" charset="-122"/>
                  <a:ea typeface="微软雅黑" panose="020B0503020204020204" pitchFamily="34" charset="-122"/>
                </a:rPr>
                <a:t>在</a:t>
              </a:r>
              <a:r>
                <a:rPr lang="en-US" altLang="zh-CN">
                  <a:solidFill>
                    <a:srgbClr val="00539E"/>
                  </a:solidFill>
                  <a:latin typeface="微软雅黑" panose="020B0503020204020204" pitchFamily="34" charset="-122"/>
                  <a:ea typeface="微软雅黑" panose="020B0503020204020204" pitchFamily="34" charset="-122"/>
                </a:rPr>
                <a:t>TRACE</a:t>
              </a:r>
              <a:r>
                <a:rPr lang="zh-CN" altLang="en-US">
                  <a:solidFill>
                    <a:srgbClr val="00539E"/>
                  </a:solidFill>
                  <a:latin typeface="微软雅黑" panose="020B0503020204020204" pitchFamily="34" charset="-122"/>
                  <a:ea typeface="微软雅黑" panose="020B0503020204020204" pitchFamily="34" charset="-122"/>
                </a:rPr>
                <a:t>文件上进行符号执行搜索新路径</a:t>
              </a:r>
            </a:p>
          </p:txBody>
        </p:sp>
      </p:grpSp>
    </p:spTree>
    <p:extLst>
      <p:ext uri="{BB962C8B-B14F-4D97-AF65-F5344CB8AC3E}">
        <p14:creationId xmlns:p14="http://schemas.microsoft.com/office/powerpoint/2010/main" val="2490822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33ACFE64-A2F1-4FFA-8E10-673BFC8B8A0E}"/>
              </a:ext>
            </a:extLst>
          </p:cNvPr>
          <p:cNvGrpSpPr/>
          <p:nvPr/>
        </p:nvGrpSpPr>
        <p:grpSpPr>
          <a:xfrm>
            <a:off x="0" y="2648165"/>
            <a:ext cx="12192000" cy="1459811"/>
            <a:chOff x="0" y="3122299"/>
            <a:chExt cx="12192000" cy="1459811"/>
          </a:xfrm>
        </p:grpSpPr>
        <p:sp>
          <p:nvSpPr>
            <p:cNvPr id="2" name="文本框 1">
              <a:extLst>
                <a:ext uri="{FF2B5EF4-FFF2-40B4-BE49-F238E27FC236}">
                  <a16:creationId xmlns:a16="http://schemas.microsoft.com/office/drawing/2014/main" id="{5463E1A4-2AA6-42F2-84AA-CD60DA4A6D1C}"/>
                </a:ext>
              </a:extLst>
            </p:cNvPr>
            <p:cNvSpPr txBox="1"/>
            <p:nvPr/>
          </p:nvSpPr>
          <p:spPr>
            <a:xfrm>
              <a:off x="0" y="3122299"/>
              <a:ext cx="12192000" cy="646331"/>
            </a:xfrm>
            <a:prstGeom prst="rect">
              <a:avLst/>
            </a:prstGeom>
            <a:noFill/>
          </p:spPr>
          <p:txBody>
            <a:bodyPr wrap="square" rtlCol="0">
              <a:spAutoFit/>
            </a:bodyPr>
            <a:lstStyle/>
            <a:p>
              <a:pPr algn="ctr"/>
              <a:r>
                <a:rPr lang="zh-CN" altLang="en-US" sz="3600">
                  <a:solidFill>
                    <a:srgbClr val="00539E"/>
                  </a:solidFill>
                  <a:latin typeface="微软雅黑" panose="020B0503020204020204" pitchFamily="34" charset="-122"/>
                  <a:ea typeface="微软雅黑" panose="020B0503020204020204" pitchFamily="34" charset="-122"/>
                </a:rPr>
                <a:t>研究动机</a:t>
              </a:r>
              <a:endParaRPr lang="en-US" altLang="zh-CN" sz="3600">
                <a:solidFill>
                  <a:srgbClr val="00539E"/>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DC3D2FE8-4C55-4FD2-91A6-12189C8EFAA4}"/>
                </a:ext>
              </a:extLst>
            </p:cNvPr>
            <p:cNvCxnSpPr/>
            <p:nvPr/>
          </p:nvCxnSpPr>
          <p:spPr>
            <a:xfrm>
              <a:off x="349955" y="3928534"/>
              <a:ext cx="11446933"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文本框 4">
              <a:extLst>
                <a:ext uri="{FF2B5EF4-FFF2-40B4-BE49-F238E27FC236}">
                  <a16:creationId xmlns:a16="http://schemas.microsoft.com/office/drawing/2014/main" id="{D7AFB431-C32F-488A-8943-534B57172C6A}"/>
                </a:ext>
              </a:extLst>
            </p:cNvPr>
            <p:cNvSpPr txBox="1"/>
            <p:nvPr/>
          </p:nvSpPr>
          <p:spPr>
            <a:xfrm>
              <a:off x="0" y="4120445"/>
              <a:ext cx="12192000" cy="461665"/>
            </a:xfrm>
            <a:prstGeom prst="rect">
              <a:avLst/>
            </a:prstGeom>
            <a:noFill/>
          </p:spPr>
          <p:txBody>
            <a:bodyPr wrap="square" rtlCol="0">
              <a:spAutoFit/>
            </a:bodyPr>
            <a:lstStyle/>
            <a:p>
              <a:pPr algn="ctr"/>
              <a:r>
                <a:rPr lang="zh-CN" altLang="en-US" sz="2400">
                  <a:solidFill>
                    <a:srgbClr val="00539E"/>
                  </a:solidFill>
                  <a:latin typeface="微软雅黑" panose="020B0503020204020204" pitchFamily="34" charset="-122"/>
                  <a:ea typeface="微软雅黑" panose="020B0503020204020204" pitchFamily="34" charset="-122"/>
                </a:rPr>
                <a:t>已有的研究工作是不够的</a:t>
              </a:r>
            </a:p>
          </p:txBody>
        </p:sp>
      </p:grpSp>
    </p:spTree>
    <p:extLst>
      <p:ext uri="{BB962C8B-B14F-4D97-AF65-F5344CB8AC3E}">
        <p14:creationId xmlns:p14="http://schemas.microsoft.com/office/powerpoint/2010/main" val="3211529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D67F15-F3DD-4D2E-BBCA-F001907EB0F0}"/>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反符号执行：现有的工作是不够的</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a:extLst>
              <a:ext uri="{FF2B5EF4-FFF2-40B4-BE49-F238E27FC236}">
                <a16:creationId xmlns:a16="http://schemas.microsoft.com/office/drawing/2014/main" id="{544C7375-FF04-4526-9FE3-A164862D8D22}"/>
              </a:ext>
            </a:extLst>
          </p:cNvPr>
          <p:cNvGrpSpPr/>
          <p:nvPr/>
        </p:nvGrpSpPr>
        <p:grpSpPr>
          <a:xfrm>
            <a:off x="446563" y="1157842"/>
            <a:ext cx="2828483" cy="3042734"/>
            <a:chOff x="606055" y="1051516"/>
            <a:chExt cx="2828483" cy="3042734"/>
          </a:xfrm>
        </p:grpSpPr>
        <p:pic>
          <p:nvPicPr>
            <p:cNvPr id="3" name="图片 2">
              <a:extLst>
                <a:ext uri="{FF2B5EF4-FFF2-40B4-BE49-F238E27FC236}">
                  <a16:creationId xmlns:a16="http://schemas.microsoft.com/office/drawing/2014/main" id="{A3F8E6BB-26A8-4E2A-9421-6A0CDF1FF910}"/>
                </a:ext>
              </a:extLst>
            </p:cNvPr>
            <p:cNvPicPr>
              <a:picLocks noChangeAspect="1"/>
            </p:cNvPicPr>
            <p:nvPr/>
          </p:nvPicPr>
          <p:blipFill>
            <a:blip r:embed="rId2"/>
            <a:stretch>
              <a:fillRect/>
            </a:stretch>
          </p:blipFill>
          <p:spPr>
            <a:xfrm>
              <a:off x="634188" y="1051516"/>
              <a:ext cx="2800350" cy="2266950"/>
            </a:xfrm>
            <a:prstGeom prst="rect">
              <a:avLst/>
            </a:prstGeom>
          </p:spPr>
        </p:pic>
        <p:sp>
          <p:nvSpPr>
            <p:cNvPr id="4" name="文本框 3">
              <a:extLst>
                <a:ext uri="{FF2B5EF4-FFF2-40B4-BE49-F238E27FC236}">
                  <a16:creationId xmlns:a16="http://schemas.microsoft.com/office/drawing/2014/main" id="{6912200B-45CF-4F1C-8B5D-CA09CAE92F80}"/>
                </a:ext>
              </a:extLst>
            </p:cNvPr>
            <p:cNvSpPr txBox="1"/>
            <p:nvPr/>
          </p:nvSpPr>
          <p:spPr>
            <a:xfrm>
              <a:off x="606055" y="3306727"/>
              <a:ext cx="2764465" cy="787523"/>
            </a:xfrm>
            <a:prstGeom prst="rect">
              <a:avLst/>
            </a:prstGeom>
            <a:noFill/>
          </p:spPr>
          <p:txBody>
            <a:bodyPr wrap="square" rtlCol="0">
              <a:spAutoFit/>
            </a:bodyPr>
            <a:lstStyle/>
            <a:p>
              <a:pPr algn="ctr">
                <a:lnSpc>
                  <a:spcPct val="150000"/>
                </a:lnSpc>
              </a:pPr>
              <a:r>
                <a:rPr lang="en-US" altLang="zh-CN" sz="1600">
                  <a:solidFill>
                    <a:srgbClr val="00539E"/>
                  </a:solidFill>
                  <a:latin typeface="微软雅黑" panose="020B0503020204020204" pitchFamily="34" charset="-122"/>
                  <a:ea typeface="微软雅黑" panose="020B0503020204020204" pitchFamily="34" charset="-122"/>
                </a:rPr>
                <a:t>ACSAC 2019 FORObfs</a:t>
              </a:r>
            </a:p>
            <a:p>
              <a:pPr algn="ctr">
                <a:lnSpc>
                  <a:spcPct val="150000"/>
                </a:lnSpc>
              </a:pPr>
              <a:r>
                <a:rPr lang="zh-CN" altLang="en-US" sz="1600">
                  <a:solidFill>
                    <a:srgbClr val="00539E"/>
                  </a:solidFill>
                  <a:latin typeface="微软雅黑" panose="020B0503020204020204" pitchFamily="34" charset="-122"/>
                  <a:ea typeface="微软雅黑" panose="020B0503020204020204" pitchFamily="34" charset="-122"/>
                </a:rPr>
                <a:t>引入路径爆炸难题</a:t>
              </a:r>
            </a:p>
          </p:txBody>
        </p:sp>
      </p:grpSp>
      <p:grpSp>
        <p:nvGrpSpPr>
          <p:cNvPr id="8" name="组合 7">
            <a:extLst>
              <a:ext uri="{FF2B5EF4-FFF2-40B4-BE49-F238E27FC236}">
                <a16:creationId xmlns:a16="http://schemas.microsoft.com/office/drawing/2014/main" id="{231C898B-E09F-44C6-9F46-8A005321BECC}"/>
              </a:ext>
            </a:extLst>
          </p:cNvPr>
          <p:cNvGrpSpPr/>
          <p:nvPr/>
        </p:nvGrpSpPr>
        <p:grpSpPr>
          <a:xfrm>
            <a:off x="3140135" y="1327188"/>
            <a:ext cx="2764465" cy="2876932"/>
            <a:chOff x="4203404" y="1135801"/>
            <a:chExt cx="2764465" cy="2876932"/>
          </a:xfrm>
        </p:grpSpPr>
        <p:pic>
          <p:nvPicPr>
            <p:cNvPr id="6" name="图片 5">
              <a:extLst>
                <a:ext uri="{FF2B5EF4-FFF2-40B4-BE49-F238E27FC236}">
                  <a16:creationId xmlns:a16="http://schemas.microsoft.com/office/drawing/2014/main" id="{71975EED-93EA-413A-9D5D-BD0AF9688425}"/>
                </a:ext>
              </a:extLst>
            </p:cNvPr>
            <p:cNvPicPr>
              <a:picLocks noChangeAspect="1"/>
            </p:cNvPicPr>
            <p:nvPr/>
          </p:nvPicPr>
          <p:blipFill>
            <a:blip r:embed="rId3"/>
            <a:stretch>
              <a:fillRect/>
            </a:stretch>
          </p:blipFill>
          <p:spPr>
            <a:xfrm>
              <a:off x="4468444" y="1135801"/>
              <a:ext cx="2474618" cy="2142900"/>
            </a:xfrm>
            <a:prstGeom prst="rect">
              <a:avLst/>
            </a:prstGeom>
          </p:spPr>
        </p:pic>
        <p:sp>
          <p:nvSpPr>
            <p:cNvPr id="7" name="文本框 6">
              <a:extLst>
                <a:ext uri="{FF2B5EF4-FFF2-40B4-BE49-F238E27FC236}">
                  <a16:creationId xmlns:a16="http://schemas.microsoft.com/office/drawing/2014/main" id="{2F97316D-3098-4913-B8FA-6291296673CC}"/>
                </a:ext>
              </a:extLst>
            </p:cNvPr>
            <p:cNvSpPr txBox="1"/>
            <p:nvPr/>
          </p:nvSpPr>
          <p:spPr>
            <a:xfrm>
              <a:off x="4203404" y="3225210"/>
              <a:ext cx="2764465" cy="787523"/>
            </a:xfrm>
            <a:prstGeom prst="rect">
              <a:avLst/>
            </a:prstGeom>
            <a:noFill/>
          </p:spPr>
          <p:txBody>
            <a:bodyPr wrap="square" rtlCol="0">
              <a:spAutoFit/>
            </a:bodyPr>
            <a:lstStyle/>
            <a:p>
              <a:pPr algn="ctr">
                <a:lnSpc>
                  <a:spcPct val="150000"/>
                </a:lnSpc>
              </a:pPr>
              <a:r>
                <a:rPr lang="en-US" altLang="zh-CN" sz="1600">
                  <a:solidFill>
                    <a:srgbClr val="00539E"/>
                  </a:solidFill>
                  <a:latin typeface="微软雅黑" panose="020B0503020204020204" pitchFamily="34" charset="-122"/>
                  <a:ea typeface="微软雅黑" panose="020B0503020204020204" pitchFamily="34" charset="-122"/>
                </a:rPr>
                <a:t>DSN 2018 SymOP</a:t>
              </a:r>
            </a:p>
            <a:p>
              <a:pPr algn="ctr">
                <a:lnSpc>
                  <a:spcPct val="150000"/>
                </a:lnSpc>
              </a:pPr>
              <a:r>
                <a:rPr lang="zh-CN" altLang="en-US" sz="1600">
                  <a:solidFill>
                    <a:srgbClr val="00539E"/>
                  </a:solidFill>
                  <a:latin typeface="微软雅黑" panose="020B0503020204020204" pitchFamily="34" charset="-122"/>
                  <a:ea typeface="微软雅黑" panose="020B0503020204020204" pitchFamily="34" charset="-122"/>
                </a:rPr>
                <a:t>引入符号内存寻址难题</a:t>
              </a:r>
            </a:p>
          </p:txBody>
        </p:sp>
      </p:grpSp>
      <p:grpSp>
        <p:nvGrpSpPr>
          <p:cNvPr id="11" name="组合 10">
            <a:extLst>
              <a:ext uri="{FF2B5EF4-FFF2-40B4-BE49-F238E27FC236}">
                <a16:creationId xmlns:a16="http://schemas.microsoft.com/office/drawing/2014/main" id="{E1C1DB44-1B65-4DAA-9D0A-F6FAE1E4F6D6}"/>
              </a:ext>
            </a:extLst>
          </p:cNvPr>
          <p:cNvGrpSpPr/>
          <p:nvPr/>
        </p:nvGrpSpPr>
        <p:grpSpPr>
          <a:xfrm>
            <a:off x="362395" y="4206175"/>
            <a:ext cx="3359002" cy="2574568"/>
            <a:chOff x="373028" y="4142379"/>
            <a:chExt cx="3359002" cy="2574568"/>
          </a:xfrm>
        </p:grpSpPr>
        <p:pic>
          <p:nvPicPr>
            <p:cNvPr id="9" name="图片 8">
              <a:extLst>
                <a:ext uri="{FF2B5EF4-FFF2-40B4-BE49-F238E27FC236}">
                  <a16:creationId xmlns:a16="http://schemas.microsoft.com/office/drawing/2014/main" id="{1178C69F-541B-40C2-AF1B-7B811BEEC17A}"/>
                </a:ext>
              </a:extLst>
            </p:cNvPr>
            <p:cNvPicPr>
              <a:picLocks noChangeAspect="1"/>
            </p:cNvPicPr>
            <p:nvPr/>
          </p:nvPicPr>
          <p:blipFill>
            <a:blip r:embed="rId4"/>
            <a:stretch>
              <a:fillRect/>
            </a:stretch>
          </p:blipFill>
          <p:spPr>
            <a:xfrm>
              <a:off x="373028" y="4142379"/>
              <a:ext cx="3359002" cy="1850561"/>
            </a:xfrm>
            <a:prstGeom prst="rect">
              <a:avLst/>
            </a:prstGeom>
          </p:spPr>
        </p:pic>
        <p:sp>
          <p:nvSpPr>
            <p:cNvPr id="10" name="文本框 9">
              <a:extLst>
                <a:ext uri="{FF2B5EF4-FFF2-40B4-BE49-F238E27FC236}">
                  <a16:creationId xmlns:a16="http://schemas.microsoft.com/office/drawing/2014/main" id="{218885ED-2C14-49B4-9D45-070005185C15}"/>
                </a:ext>
              </a:extLst>
            </p:cNvPr>
            <p:cNvSpPr txBox="1"/>
            <p:nvPr/>
          </p:nvSpPr>
          <p:spPr>
            <a:xfrm>
              <a:off x="453642" y="5929424"/>
              <a:ext cx="2764465" cy="787523"/>
            </a:xfrm>
            <a:prstGeom prst="rect">
              <a:avLst/>
            </a:prstGeom>
            <a:noFill/>
          </p:spPr>
          <p:txBody>
            <a:bodyPr wrap="square" rtlCol="0">
              <a:spAutoFit/>
            </a:bodyPr>
            <a:lstStyle/>
            <a:p>
              <a:pPr algn="ctr">
                <a:lnSpc>
                  <a:spcPct val="150000"/>
                </a:lnSpc>
              </a:pPr>
              <a:r>
                <a:rPr lang="en-US" altLang="zh-CN" sz="1600">
                  <a:solidFill>
                    <a:srgbClr val="00539E"/>
                  </a:solidFill>
                  <a:latin typeface="微软雅黑" panose="020B0503020204020204" pitchFamily="34" charset="-122"/>
                  <a:ea typeface="微软雅黑" panose="020B0503020204020204" pitchFamily="34" charset="-122"/>
                </a:rPr>
                <a:t>NDSS 2008 HashObfs</a:t>
              </a:r>
            </a:p>
            <a:p>
              <a:pPr algn="ctr">
                <a:lnSpc>
                  <a:spcPct val="150000"/>
                </a:lnSpc>
              </a:pPr>
              <a:r>
                <a:rPr lang="zh-CN" altLang="en-US" sz="1600">
                  <a:solidFill>
                    <a:srgbClr val="00539E"/>
                  </a:solidFill>
                  <a:latin typeface="微软雅黑" panose="020B0503020204020204" pitchFamily="34" charset="-122"/>
                  <a:ea typeface="微软雅黑" panose="020B0503020204020204" pitchFamily="34" charset="-122"/>
                </a:rPr>
                <a:t>引入复杂约束难题</a:t>
              </a:r>
            </a:p>
          </p:txBody>
        </p:sp>
      </p:grpSp>
      <p:grpSp>
        <p:nvGrpSpPr>
          <p:cNvPr id="15" name="组合 14">
            <a:extLst>
              <a:ext uri="{FF2B5EF4-FFF2-40B4-BE49-F238E27FC236}">
                <a16:creationId xmlns:a16="http://schemas.microsoft.com/office/drawing/2014/main" id="{B969DBB9-5588-4142-9BD6-E1723499FCE2}"/>
              </a:ext>
            </a:extLst>
          </p:cNvPr>
          <p:cNvGrpSpPr/>
          <p:nvPr/>
        </p:nvGrpSpPr>
        <p:grpSpPr>
          <a:xfrm>
            <a:off x="3349241" y="4326012"/>
            <a:ext cx="2764465" cy="2447643"/>
            <a:chOff x="3349241" y="4326012"/>
            <a:chExt cx="2764465" cy="2447643"/>
          </a:xfrm>
        </p:grpSpPr>
        <p:pic>
          <p:nvPicPr>
            <p:cNvPr id="13" name="图片 12">
              <a:extLst>
                <a:ext uri="{FF2B5EF4-FFF2-40B4-BE49-F238E27FC236}">
                  <a16:creationId xmlns:a16="http://schemas.microsoft.com/office/drawing/2014/main" id="{E72BE668-725C-400E-A99E-AC2A894B3175}"/>
                </a:ext>
              </a:extLst>
            </p:cNvPr>
            <p:cNvPicPr>
              <a:picLocks noChangeAspect="1"/>
            </p:cNvPicPr>
            <p:nvPr/>
          </p:nvPicPr>
          <p:blipFill>
            <a:blip r:embed="rId5"/>
            <a:stretch>
              <a:fillRect/>
            </a:stretch>
          </p:blipFill>
          <p:spPr>
            <a:xfrm>
              <a:off x="3667346" y="4326012"/>
              <a:ext cx="1967910" cy="1798341"/>
            </a:xfrm>
            <a:prstGeom prst="rect">
              <a:avLst/>
            </a:prstGeom>
          </p:spPr>
        </p:pic>
        <p:sp>
          <p:nvSpPr>
            <p:cNvPr id="14" name="文本框 13">
              <a:extLst>
                <a:ext uri="{FF2B5EF4-FFF2-40B4-BE49-F238E27FC236}">
                  <a16:creationId xmlns:a16="http://schemas.microsoft.com/office/drawing/2014/main" id="{0B245D5E-1239-41D1-BBEE-0F67CCE45292}"/>
                </a:ext>
              </a:extLst>
            </p:cNvPr>
            <p:cNvSpPr txBox="1"/>
            <p:nvPr/>
          </p:nvSpPr>
          <p:spPr>
            <a:xfrm>
              <a:off x="3349241" y="5986132"/>
              <a:ext cx="2764465" cy="787523"/>
            </a:xfrm>
            <a:prstGeom prst="rect">
              <a:avLst/>
            </a:prstGeom>
            <a:noFill/>
          </p:spPr>
          <p:txBody>
            <a:bodyPr wrap="square" rtlCol="0">
              <a:spAutoFit/>
            </a:bodyPr>
            <a:lstStyle/>
            <a:p>
              <a:pPr algn="ctr">
                <a:lnSpc>
                  <a:spcPct val="150000"/>
                </a:lnSpc>
              </a:pPr>
              <a:r>
                <a:rPr lang="en-US" altLang="zh-CN" sz="1600">
                  <a:solidFill>
                    <a:srgbClr val="00539E"/>
                  </a:solidFill>
                  <a:latin typeface="微软雅黑" panose="020B0503020204020204" pitchFamily="34" charset="-122"/>
                  <a:ea typeface="微软雅黑" panose="020B0503020204020204" pitchFamily="34" charset="-122"/>
                </a:rPr>
                <a:t>ESORICS 2011 LinearObfs</a:t>
              </a:r>
            </a:p>
            <a:p>
              <a:pPr algn="ctr">
                <a:lnSpc>
                  <a:spcPct val="150000"/>
                </a:lnSpc>
              </a:pPr>
              <a:r>
                <a:rPr lang="zh-CN" altLang="en-US" sz="1600">
                  <a:solidFill>
                    <a:srgbClr val="00539E"/>
                  </a:solidFill>
                  <a:latin typeface="微软雅黑" panose="020B0503020204020204" pitchFamily="34" charset="-122"/>
                  <a:ea typeface="微软雅黑" panose="020B0503020204020204" pitchFamily="34" charset="-122"/>
                </a:rPr>
                <a:t>引入路径爆炸难题</a:t>
              </a:r>
            </a:p>
          </p:txBody>
        </p:sp>
      </p:grpSp>
      <p:sp>
        <p:nvSpPr>
          <p:cNvPr id="16" name="文本框 15">
            <a:extLst>
              <a:ext uri="{FF2B5EF4-FFF2-40B4-BE49-F238E27FC236}">
                <a16:creationId xmlns:a16="http://schemas.microsoft.com/office/drawing/2014/main" id="{73F8B027-E987-4462-A665-5353201D03CF}"/>
              </a:ext>
            </a:extLst>
          </p:cNvPr>
          <p:cNvSpPr txBox="1"/>
          <p:nvPr/>
        </p:nvSpPr>
        <p:spPr>
          <a:xfrm>
            <a:off x="5858541" y="1201478"/>
            <a:ext cx="5996762" cy="212090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FORObfs</a:t>
            </a:r>
          </a:p>
          <a:p>
            <a:pPr marL="742950" lvl="1"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Veritesting</a:t>
            </a:r>
            <a:r>
              <a:rPr lang="zh-CN" altLang="en-US">
                <a:solidFill>
                  <a:srgbClr val="00539E"/>
                </a:solidFill>
                <a:latin typeface="微软雅黑" panose="020B0503020204020204" pitchFamily="34" charset="-122"/>
                <a:ea typeface="微软雅黑" panose="020B0503020204020204" pitchFamily="34" charset="-122"/>
              </a:rPr>
              <a:t>可以缓解</a:t>
            </a:r>
            <a:r>
              <a:rPr lang="en-US" altLang="zh-CN">
                <a:solidFill>
                  <a:srgbClr val="00539E"/>
                </a:solidFill>
                <a:latin typeface="微软雅黑" panose="020B0503020204020204" pitchFamily="34" charset="-122"/>
                <a:ea typeface="微软雅黑" panose="020B0503020204020204" pitchFamily="34" charset="-122"/>
              </a:rPr>
              <a:t>ForObfs</a:t>
            </a:r>
            <a:r>
              <a:rPr lang="zh-CN" altLang="en-US">
                <a:solidFill>
                  <a:srgbClr val="00539E"/>
                </a:solidFill>
                <a:latin typeface="微软雅黑" panose="020B0503020204020204" pitchFamily="34" charset="-122"/>
                <a:ea typeface="微软雅黑" panose="020B0503020204020204" pitchFamily="34" charset="-122"/>
              </a:rPr>
              <a:t>引入的路径爆炸问题</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SymOP</a:t>
            </a:r>
          </a:p>
          <a:p>
            <a:pPr marL="742950" lvl="1"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可以为</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编写简单扩展对它反混淆</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它们都是不安全的！</a:t>
            </a:r>
          </a:p>
        </p:txBody>
      </p:sp>
      <p:sp>
        <p:nvSpPr>
          <p:cNvPr id="17" name="文本框 16">
            <a:extLst>
              <a:ext uri="{FF2B5EF4-FFF2-40B4-BE49-F238E27FC236}">
                <a16:creationId xmlns:a16="http://schemas.microsoft.com/office/drawing/2014/main" id="{146ACDA3-FD90-4809-B398-8F5CDCC29537}"/>
              </a:ext>
            </a:extLst>
          </p:cNvPr>
          <p:cNvSpPr txBox="1"/>
          <p:nvPr/>
        </p:nvSpPr>
        <p:spPr>
          <a:xfrm>
            <a:off x="5869173" y="3778101"/>
            <a:ext cx="6322827" cy="2536400"/>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HashObfs</a:t>
            </a:r>
          </a:p>
          <a:p>
            <a:pPr marL="742950" lvl="1"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哈希算法的时间开销非常昂贵</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LinearObfs</a:t>
            </a:r>
          </a:p>
          <a:p>
            <a:pPr marL="742950" lvl="1"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当输入变大时，</a:t>
            </a:r>
            <a:r>
              <a:rPr lang="en-US" altLang="zh-CN">
                <a:solidFill>
                  <a:srgbClr val="00539E"/>
                </a:solidFill>
                <a:latin typeface="微软雅黑" panose="020B0503020204020204" pitchFamily="34" charset="-122"/>
                <a:ea typeface="微软雅黑" panose="020B0503020204020204" pitchFamily="34" charset="-122"/>
              </a:rPr>
              <a:t>3x+1</a:t>
            </a:r>
            <a:r>
              <a:rPr lang="zh-CN" altLang="en-US">
                <a:solidFill>
                  <a:srgbClr val="00539E"/>
                </a:solidFill>
                <a:latin typeface="微软雅黑" panose="020B0503020204020204" pitchFamily="34" charset="-122"/>
                <a:ea typeface="微软雅黑" panose="020B0503020204020204" pitchFamily="34" charset="-122"/>
              </a:rPr>
              <a:t>猜想的时间开销也变得极为昂贵</a:t>
            </a:r>
            <a:endParaRPr lang="en-US" altLang="zh-CN">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具有类似性质的数学猜想只有</a:t>
            </a:r>
            <a:r>
              <a:rPr lang="en-US" altLang="zh-CN">
                <a:solidFill>
                  <a:srgbClr val="00539E"/>
                </a:solidFill>
                <a:latin typeface="微软雅黑" panose="020B0503020204020204" pitchFamily="34" charset="-122"/>
                <a:ea typeface="微软雅黑" panose="020B0503020204020204" pitchFamily="34" charset="-122"/>
              </a:rPr>
              <a:t>3</a:t>
            </a:r>
            <a:r>
              <a:rPr lang="zh-CN" altLang="en-US">
                <a:solidFill>
                  <a:srgbClr val="00539E"/>
                </a:solidFill>
                <a:latin typeface="微软雅黑" panose="020B0503020204020204" pitchFamily="34" charset="-122"/>
                <a:ea typeface="微软雅黑" panose="020B0503020204020204" pitchFamily="34" charset="-122"/>
              </a:rPr>
              <a:t>个，混淆的模式单一</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它们是安全的，但存在严重缺陷</a:t>
            </a: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312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18ECB33-45B2-4E00-ABE5-892CDA15E8D8}"/>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使用</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Veritesting</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击败</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ForObfs</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a:extLst>
              <a:ext uri="{FF2B5EF4-FFF2-40B4-BE49-F238E27FC236}">
                <a16:creationId xmlns:a16="http://schemas.microsoft.com/office/drawing/2014/main" id="{3898EEA4-95FB-40F2-B39B-F5345FC9F9A2}"/>
              </a:ext>
            </a:extLst>
          </p:cNvPr>
          <p:cNvGrpSpPr/>
          <p:nvPr/>
        </p:nvGrpSpPr>
        <p:grpSpPr>
          <a:xfrm>
            <a:off x="1605516" y="1158950"/>
            <a:ext cx="8587561" cy="1637414"/>
            <a:chOff x="510363" y="1010094"/>
            <a:chExt cx="8587561" cy="1637414"/>
          </a:xfrm>
        </p:grpSpPr>
        <p:sp>
          <p:nvSpPr>
            <p:cNvPr id="3" name="文本框 2">
              <a:extLst>
                <a:ext uri="{FF2B5EF4-FFF2-40B4-BE49-F238E27FC236}">
                  <a16:creationId xmlns:a16="http://schemas.microsoft.com/office/drawing/2014/main" id="{A5C53B14-0E2C-485A-8DA8-B70A97FC37A3}"/>
                </a:ext>
              </a:extLst>
            </p:cNvPr>
            <p:cNvSpPr txBox="1"/>
            <p:nvPr/>
          </p:nvSpPr>
          <p:spPr>
            <a:xfrm>
              <a:off x="510363" y="1648047"/>
              <a:ext cx="1148316"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混淆程序</a:t>
              </a:r>
            </a:p>
          </p:txBody>
        </p:sp>
        <p:sp>
          <p:nvSpPr>
            <p:cNvPr id="4" name="矩形 3">
              <a:extLst>
                <a:ext uri="{FF2B5EF4-FFF2-40B4-BE49-F238E27FC236}">
                  <a16:creationId xmlns:a16="http://schemas.microsoft.com/office/drawing/2014/main" id="{DF3EFFB4-871C-4573-9D20-A4E80BFD2E6D}"/>
                </a:ext>
              </a:extLst>
            </p:cNvPr>
            <p:cNvSpPr/>
            <p:nvPr/>
          </p:nvSpPr>
          <p:spPr>
            <a:xfrm>
              <a:off x="2286001" y="1552354"/>
              <a:ext cx="1605517" cy="531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动态符号执行</a:t>
              </a:r>
            </a:p>
          </p:txBody>
        </p:sp>
        <p:grpSp>
          <p:nvGrpSpPr>
            <p:cNvPr id="10" name="组合 9">
              <a:extLst>
                <a:ext uri="{FF2B5EF4-FFF2-40B4-BE49-F238E27FC236}">
                  <a16:creationId xmlns:a16="http://schemas.microsoft.com/office/drawing/2014/main" id="{62B47C4D-6086-4F9C-A0DB-139CB66EE8F3}"/>
                </a:ext>
              </a:extLst>
            </p:cNvPr>
            <p:cNvGrpSpPr/>
            <p:nvPr/>
          </p:nvGrpSpPr>
          <p:grpSpPr>
            <a:xfrm>
              <a:off x="4646428" y="1010094"/>
              <a:ext cx="2083981" cy="1637414"/>
              <a:chOff x="4529470" y="1041991"/>
              <a:chExt cx="2083981" cy="1637414"/>
            </a:xfrm>
          </p:grpSpPr>
          <p:sp>
            <p:nvSpPr>
              <p:cNvPr id="9" name="矩形: 圆角 8">
                <a:extLst>
                  <a:ext uri="{FF2B5EF4-FFF2-40B4-BE49-F238E27FC236}">
                    <a16:creationId xmlns:a16="http://schemas.microsoft.com/office/drawing/2014/main" id="{ECF5B5F3-B46B-4DFC-841B-C8A452139A3A}"/>
                  </a:ext>
                </a:extLst>
              </p:cNvPr>
              <p:cNvSpPr/>
              <p:nvPr/>
            </p:nvSpPr>
            <p:spPr>
              <a:xfrm>
                <a:off x="4529470" y="1041991"/>
                <a:ext cx="2083981" cy="16374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D6BA498-62A7-45F8-B7B0-E09BA2E808E6}"/>
                  </a:ext>
                </a:extLst>
              </p:cNvPr>
              <p:cNvGrpSpPr/>
              <p:nvPr/>
            </p:nvGrpSpPr>
            <p:grpSpPr>
              <a:xfrm>
                <a:off x="4738578" y="1282991"/>
                <a:ext cx="1612607" cy="1176674"/>
                <a:chOff x="3834810" y="1548805"/>
                <a:chExt cx="1612607" cy="1176674"/>
              </a:xfrm>
            </p:grpSpPr>
            <p:sp>
              <p:nvSpPr>
                <p:cNvPr id="5" name="矩形 4">
                  <a:extLst>
                    <a:ext uri="{FF2B5EF4-FFF2-40B4-BE49-F238E27FC236}">
                      <a16:creationId xmlns:a16="http://schemas.microsoft.com/office/drawing/2014/main" id="{6DE9B167-957E-4BEA-B4F7-09F3570A3B96}"/>
                    </a:ext>
                  </a:extLst>
                </p:cNvPr>
                <p:cNvSpPr/>
                <p:nvPr/>
              </p:nvSpPr>
              <p:spPr>
                <a:xfrm>
                  <a:off x="3841900" y="2193851"/>
                  <a:ext cx="1605517" cy="531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静态符号执行</a:t>
                  </a:r>
                </a:p>
              </p:txBody>
            </p:sp>
            <p:sp>
              <p:nvSpPr>
                <p:cNvPr id="6" name="矩形 5">
                  <a:extLst>
                    <a:ext uri="{FF2B5EF4-FFF2-40B4-BE49-F238E27FC236}">
                      <a16:creationId xmlns:a16="http://schemas.microsoft.com/office/drawing/2014/main" id="{37B91BAC-6174-49D4-BBE4-FCB440BAABB6}"/>
                    </a:ext>
                  </a:extLst>
                </p:cNvPr>
                <p:cNvSpPr/>
                <p:nvPr/>
              </p:nvSpPr>
              <p:spPr>
                <a:xfrm>
                  <a:off x="3834810" y="1548805"/>
                  <a:ext cx="1605517" cy="531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循环展开</a:t>
                  </a:r>
                </a:p>
              </p:txBody>
            </p:sp>
          </p:grpSp>
        </p:grpSp>
        <p:sp>
          <p:nvSpPr>
            <p:cNvPr id="7" name="矩形 6">
              <a:extLst>
                <a:ext uri="{FF2B5EF4-FFF2-40B4-BE49-F238E27FC236}">
                  <a16:creationId xmlns:a16="http://schemas.microsoft.com/office/drawing/2014/main" id="{9754AE58-7FD0-4A34-87C3-EA35D21B6CE2}"/>
                </a:ext>
              </a:extLst>
            </p:cNvPr>
            <p:cNvSpPr/>
            <p:nvPr/>
          </p:nvSpPr>
          <p:spPr>
            <a:xfrm>
              <a:off x="7492407" y="1527544"/>
              <a:ext cx="1605517" cy="531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动态符号执行</a:t>
              </a:r>
            </a:p>
          </p:txBody>
        </p:sp>
        <p:cxnSp>
          <p:nvCxnSpPr>
            <p:cNvPr id="12" name="直接箭头连接符 11">
              <a:extLst>
                <a:ext uri="{FF2B5EF4-FFF2-40B4-BE49-F238E27FC236}">
                  <a16:creationId xmlns:a16="http://schemas.microsoft.com/office/drawing/2014/main" id="{EB155E9F-A017-4D7C-B209-1983FBF2BDB4}"/>
                </a:ext>
              </a:extLst>
            </p:cNvPr>
            <p:cNvCxnSpPr>
              <a:cxnSpLocks/>
              <a:stCxn id="3" idx="3"/>
            </p:cNvCxnSpPr>
            <p:nvPr/>
          </p:nvCxnSpPr>
          <p:spPr>
            <a:xfrm>
              <a:off x="1658679" y="1832713"/>
              <a:ext cx="53162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直接箭头连接符 13">
              <a:extLst>
                <a:ext uri="{FF2B5EF4-FFF2-40B4-BE49-F238E27FC236}">
                  <a16:creationId xmlns:a16="http://schemas.microsoft.com/office/drawing/2014/main" id="{5BCDC06B-A642-4337-B83A-7FCC4F54DA4D}"/>
                </a:ext>
              </a:extLst>
            </p:cNvPr>
            <p:cNvCxnSpPr>
              <a:cxnSpLocks/>
            </p:cNvCxnSpPr>
            <p:nvPr/>
          </p:nvCxnSpPr>
          <p:spPr>
            <a:xfrm>
              <a:off x="4001386" y="1825625"/>
              <a:ext cx="53162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直接箭头连接符 14">
              <a:extLst>
                <a:ext uri="{FF2B5EF4-FFF2-40B4-BE49-F238E27FC236}">
                  <a16:creationId xmlns:a16="http://schemas.microsoft.com/office/drawing/2014/main" id="{8BD34CE7-92C4-4805-8784-241352D16B51}"/>
                </a:ext>
              </a:extLst>
            </p:cNvPr>
            <p:cNvCxnSpPr>
              <a:cxnSpLocks/>
            </p:cNvCxnSpPr>
            <p:nvPr/>
          </p:nvCxnSpPr>
          <p:spPr>
            <a:xfrm>
              <a:off x="6854456" y="1807904"/>
              <a:ext cx="53162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pic>
        <p:nvPicPr>
          <p:cNvPr id="17" name="图片 16">
            <a:extLst>
              <a:ext uri="{FF2B5EF4-FFF2-40B4-BE49-F238E27FC236}">
                <a16:creationId xmlns:a16="http://schemas.microsoft.com/office/drawing/2014/main" id="{334D7C25-DAFC-41CF-BAF9-BC69ABAF6C6B}"/>
              </a:ext>
            </a:extLst>
          </p:cNvPr>
          <p:cNvPicPr>
            <a:picLocks noChangeAspect="1"/>
          </p:cNvPicPr>
          <p:nvPr/>
        </p:nvPicPr>
        <p:blipFill>
          <a:blip r:embed="rId2"/>
          <a:stretch>
            <a:fillRect/>
          </a:stretch>
        </p:blipFill>
        <p:spPr>
          <a:xfrm>
            <a:off x="328724" y="3450709"/>
            <a:ext cx="2793750" cy="1823040"/>
          </a:xfrm>
          <a:prstGeom prst="rect">
            <a:avLst/>
          </a:prstGeom>
        </p:spPr>
      </p:pic>
      <p:pic>
        <p:nvPicPr>
          <p:cNvPr id="18" name="图片 17">
            <a:extLst>
              <a:ext uri="{FF2B5EF4-FFF2-40B4-BE49-F238E27FC236}">
                <a16:creationId xmlns:a16="http://schemas.microsoft.com/office/drawing/2014/main" id="{75FD56EB-E8EE-4F68-AAEC-43F2501AAC39}"/>
              </a:ext>
            </a:extLst>
          </p:cNvPr>
          <p:cNvPicPr>
            <a:picLocks noChangeAspect="1"/>
          </p:cNvPicPr>
          <p:nvPr/>
        </p:nvPicPr>
        <p:blipFill>
          <a:blip r:embed="rId3"/>
          <a:stretch>
            <a:fillRect/>
          </a:stretch>
        </p:blipFill>
        <p:spPr>
          <a:xfrm>
            <a:off x="3135054" y="2991846"/>
            <a:ext cx="2586954" cy="2877326"/>
          </a:xfrm>
          <a:prstGeom prst="rect">
            <a:avLst/>
          </a:prstGeom>
        </p:spPr>
      </p:pic>
      <p:pic>
        <p:nvPicPr>
          <p:cNvPr id="19" name="图片 18">
            <a:extLst>
              <a:ext uri="{FF2B5EF4-FFF2-40B4-BE49-F238E27FC236}">
                <a16:creationId xmlns:a16="http://schemas.microsoft.com/office/drawing/2014/main" id="{0951FC39-1137-4F08-9836-BA5115AE24D8}"/>
              </a:ext>
            </a:extLst>
          </p:cNvPr>
          <p:cNvPicPr>
            <a:picLocks noChangeAspect="1"/>
          </p:cNvPicPr>
          <p:nvPr/>
        </p:nvPicPr>
        <p:blipFill>
          <a:blip r:embed="rId4"/>
          <a:stretch>
            <a:fillRect/>
          </a:stretch>
        </p:blipFill>
        <p:spPr>
          <a:xfrm>
            <a:off x="5974945" y="2994061"/>
            <a:ext cx="2433696" cy="2885743"/>
          </a:xfrm>
          <a:prstGeom prst="rect">
            <a:avLst/>
          </a:prstGeom>
        </p:spPr>
      </p:pic>
      <p:sp>
        <p:nvSpPr>
          <p:cNvPr id="20" name="文本框 19">
            <a:extLst>
              <a:ext uri="{FF2B5EF4-FFF2-40B4-BE49-F238E27FC236}">
                <a16:creationId xmlns:a16="http://schemas.microsoft.com/office/drawing/2014/main" id="{458B8315-FB02-4FD4-92D2-86C35FAB39D4}"/>
              </a:ext>
            </a:extLst>
          </p:cNvPr>
          <p:cNvSpPr txBox="1"/>
          <p:nvPr/>
        </p:nvSpPr>
        <p:spPr>
          <a:xfrm>
            <a:off x="8389088" y="2998380"/>
            <a:ext cx="3615070" cy="336739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动态符号执行</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在遇见分支时</a:t>
            </a:r>
            <a:r>
              <a:rPr lang="en-US" altLang="zh-CN">
                <a:solidFill>
                  <a:srgbClr val="00539E"/>
                </a:solidFill>
                <a:latin typeface="微软雅黑" panose="020B0503020204020204" pitchFamily="34" charset="-122"/>
                <a:ea typeface="微软雅黑" panose="020B0503020204020204" pitchFamily="34" charset="-122"/>
              </a:rPr>
              <a:t>fork</a:t>
            </a:r>
            <a:r>
              <a:rPr lang="zh-CN" altLang="en-US">
                <a:solidFill>
                  <a:srgbClr val="00539E"/>
                </a:solidFill>
                <a:latin typeface="微软雅黑" panose="020B0503020204020204" pitchFamily="34" charset="-122"/>
                <a:ea typeface="微软雅黑" panose="020B0503020204020204" pitchFamily="34" charset="-122"/>
              </a:rPr>
              <a:t>出两个状态</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静态符号执行</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使用约束求解器中的 </a:t>
            </a:r>
            <a:r>
              <a:rPr lang="en-US" altLang="zh-CN">
                <a:solidFill>
                  <a:srgbClr val="00539E"/>
                </a:solidFill>
                <a:latin typeface="微软雅黑" panose="020B0503020204020204" pitchFamily="34" charset="-122"/>
                <a:ea typeface="微软雅黑" panose="020B0503020204020204" pitchFamily="34" charset="-122"/>
              </a:rPr>
              <a:t>ITE (If-Then-Else) </a:t>
            </a:r>
            <a:r>
              <a:rPr lang="zh-CN" altLang="en-US">
                <a:solidFill>
                  <a:srgbClr val="00539E"/>
                </a:solidFill>
                <a:latin typeface="微软雅黑" panose="020B0503020204020204" pitchFamily="34" charset="-122"/>
                <a:ea typeface="微软雅黑" panose="020B0503020204020204" pitchFamily="34" charset="-122"/>
              </a:rPr>
              <a:t>原语处理分支</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避免了路径爆炸</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60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35932BB-1C82-415D-9C89-20A0BC23EFDA}"/>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使用</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Veritesting</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击败</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ForObfs</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165743B1-8739-463C-9E94-A66B6301556F}"/>
              </a:ext>
            </a:extLst>
          </p:cNvPr>
          <p:cNvPicPr>
            <a:picLocks noChangeAspect="1"/>
          </p:cNvPicPr>
          <p:nvPr/>
        </p:nvPicPr>
        <p:blipFill>
          <a:blip r:embed="rId2"/>
          <a:stretch>
            <a:fillRect/>
          </a:stretch>
        </p:blipFill>
        <p:spPr>
          <a:xfrm>
            <a:off x="5587525" y="1041991"/>
            <a:ext cx="2769478" cy="4912242"/>
          </a:xfrm>
          <a:prstGeom prst="rect">
            <a:avLst/>
          </a:prstGeom>
        </p:spPr>
      </p:pic>
      <p:pic>
        <p:nvPicPr>
          <p:cNvPr id="4" name="图片 3">
            <a:extLst>
              <a:ext uri="{FF2B5EF4-FFF2-40B4-BE49-F238E27FC236}">
                <a16:creationId xmlns:a16="http://schemas.microsoft.com/office/drawing/2014/main" id="{60DEE32C-1170-49E8-9E9A-F3B669D73C68}"/>
              </a:ext>
            </a:extLst>
          </p:cNvPr>
          <p:cNvPicPr>
            <a:picLocks noChangeAspect="1"/>
          </p:cNvPicPr>
          <p:nvPr/>
        </p:nvPicPr>
        <p:blipFill>
          <a:blip r:embed="rId3"/>
          <a:stretch>
            <a:fillRect/>
          </a:stretch>
        </p:blipFill>
        <p:spPr>
          <a:xfrm>
            <a:off x="531629" y="1225070"/>
            <a:ext cx="3641098" cy="2206183"/>
          </a:xfrm>
          <a:prstGeom prst="rect">
            <a:avLst/>
          </a:prstGeom>
        </p:spPr>
      </p:pic>
      <p:sp>
        <p:nvSpPr>
          <p:cNvPr id="5" name="文本框 4">
            <a:extLst>
              <a:ext uri="{FF2B5EF4-FFF2-40B4-BE49-F238E27FC236}">
                <a16:creationId xmlns:a16="http://schemas.microsoft.com/office/drawing/2014/main" id="{EAACFC73-775D-4644-9A5D-733B249C6AA0}"/>
              </a:ext>
            </a:extLst>
          </p:cNvPr>
          <p:cNvSpPr txBox="1"/>
          <p:nvPr/>
        </p:nvSpPr>
        <p:spPr>
          <a:xfrm>
            <a:off x="212653" y="3848986"/>
            <a:ext cx="5486400" cy="212090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Mathilde</a:t>
            </a:r>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KLEE</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NURS, BFS, DFS</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3</a:t>
            </a:r>
            <a:r>
              <a:rPr lang="zh-CN" altLang="en-US">
                <a:solidFill>
                  <a:srgbClr val="00539E"/>
                </a:solidFill>
                <a:latin typeface="微软雅黑" panose="020B0503020204020204" pitchFamily="34" charset="-122"/>
                <a:ea typeface="微软雅黑" panose="020B0503020204020204" pitchFamily="34" charset="-122"/>
              </a:rPr>
              <a:t>种寻路策略攻击了</a:t>
            </a:r>
            <a:r>
              <a:rPr lang="en-US" altLang="zh-CN">
                <a:solidFill>
                  <a:srgbClr val="00539E"/>
                </a:solidFill>
                <a:latin typeface="微软雅黑" panose="020B0503020204020204" pitchFamily="34" charset="-122"/>
                <a:ea typeface="微软雅黑" panose="020B0503020204020204" pitchFamily="34" charset="-122"/>
              </a:rPr>
              <a:t>15</a:t>
            </a:r>
            <a:r>
              <a:rPr lang="zh-CN" altLang="en-US">
                <a:solidFill>
                  <a:srgbClr val="00539E"/>
                </a:solidFill>
                <a:latin typeface="微软雅黑" panose="020B0503020204020204" pitchFamily="34" charset="-122"/>
                <a:ea typeface="微软雅黑" panose="020B0503020204020204" pitchFamily="34" charset="-122"/>
              </a:rPr>
              <a:t>个程序，在</a:t>
            </a:r>
            <a:r>
              <a:rPr lang="en-US" altLang="zh-CN">
                <a:solidFill>
                  <a:srgbClr val="00539E"/>
                </a:solidFill>
                <a:latin typeface="微软雅黑" panose="020B0503020204020204" pitchFamily="34" charset="-122"/>
                <a:ea typeface="微软雅黑" panose="020B0503020204020204" pitchFamily="34" charset="-122"/>
              </a:rPr>
              <a:t>k = 4</a:t>
            </a:r>
            <a:r>
              <a:rPr lang="zh-CN" altLang="en-US">
                <a:solidFill>
                  <a:srgbClr val="00539E"/>
                </a:solidFill>
                <a:latin typeface="微软雅黑" panose="020B0503020204020204" pitchFamily="34" charset="-122"/>
                <a:ea typeface="微软雅黑" panose="020B0503020204020204" pitchFamily="34" charset="-122"/>
              </a:rPr>
              <a:t>（包含</a:t>
            </a:r>
            <a:r>
              <a:rPr lang="en-US" altLang="zh-CN">
                <a:solidFill>
                  <a:srgbClr val="00539E"/>
                </a:solidFill>
                <a:latin typeface="微软雅黑" panose="020B0503020204020204" pitchFamily="34" charset="-122"/>
                <a:ea typeface="微软雅黑" panose="020B0503020204020204" pitchFamily="34" charset="-122"/>
              </a:rPr>
              <a:t>4</a:t>
            </a:r>
            <a:r>
              <a:rPr lang="zh-CN" altLang="en-US">
                <a:solidFill>
                  <a:srgbClr val="00539E"/>
                </a:solidFill>
                <a:latin typeface="微软雅黑" panose="020B0503020204020204" pitchFamily="34" charset="-122"/>
                <a:ea typeface="微软雅黑" panose="020B0503020204020204" pitchFamily="34" charset="-122"/>
              </a:rPr>
              <a:t>个</a:t>
            </a:r>
            <a:r>
              <a:rPr lang="en-US" altLang="zh-CN">
                <a:solidFill>
                  <a:srgbClr val="00539E"/>
                </a:solidFill>
                <a:latin typeface="微软雅黑" panose="020B0503020204020204" pitchFamily="34" charset="-122"/>
                <a:ea typeface="微软雅黑" panose="020B0503020204020204" pitchFamily="34" charset="-122"/>
              </a:rPr>
              <a:t>for</a:t>
            </a:r>
            <a:r>
              <a:rPr lang="zh-CN" altLang="en-US">
                <a:solidFill>
                  <a:srgbClr val="00539E"/>
                </a:solidFill>
                <a:latin typeface="微软雅黑" panose="020B0503020204020204" pitchFamily="34" charset="-122"/>
                <a:ea typeface="微软雅黑" panose="020B0503020204020204" pitchFamily="34" charset="-122"/>
              </a:rPr>
              <a:t>循环时），</a:t>
            </a:r>
            <a:r>
              <a:rPr lang="en-US" altLang="zh-CN">
                <a:solidFill>
                  <a:srgbClr val="00539E"/>
                </a:solidFill>
                <a:latin typeface="微软雅黑" panose="020B0503020204020204" pitchFamily="34" charset="-122"/>
                <a:ea typeface="微软雅黑" panose="020B0503020204020204" pitchFamily="34" charset="-122"/>
              </a:rPr>
              <a:t>1</a:t>
            </a:r>
            <a:r>
              <a:rPr lang="zh-CN" altLang="en-US">
                <a:solidFill>
                  <a:srgbClr val="00539E"/>
                </a:solidFill>
                <a:latin typeface="微软雅黑" panose="020B0503020204020204" pitchFamily="34" charset="-122"/>
                <a:ea typeface="微软雅黑" panose="020B0503020204020204" pitchFamily="34" charset="-122"/>
              </a:rPr>
              <a:t>小时内没有攻击成功任何一个程序</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作者用这个实验证明他们方法的有效性</a:t>
            </a:r>
          </a:p>
        </p:txBody>
      </p:sp>
      <p:sp>
        <p:nvSpPr>
          <p:cNvPr id="6" name="文本框 5">
            <a:extLst>
              <a:ext uri="{FF2B5EF4-FFF2-40B4-BE49-F238E27FC236}">
                <a16:creationId xmlns:a16="http://schemas.microsoft.com/office/drawing/2014/main" id="{CAA33D1F-953F-4405-AB57-4455C7CA3A78}"/>
              </a:ext>
            </a:extLst>
          </p:cNvPr>
          <p:cNvSpPr txBox="1"/>
          <p:nvPr/>
        </p:nvSpPr>
        <p:spPr>
          <a:xfrm>
            <a:off x="7953152" y="1584251"/>
            <a:ext cx="3934047" cy="1289905"/>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我们使用</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Veritesting</a:t>
            </a:r>
            <a:r>
              <a:rPr lang="zh-CN" altLang="en-US">
                <a:solidFill>
                  <a:srgbClr val="00539E"/>
                </a:solidFill>
                <a:latin typeface="微软雅黑" panose="020B0503020204020204" pitchFamily="34" charset="-122"/>
                <a:ea typeface="微软雅黑" panose="020B0503020204020204" pitchFamily="34" charset="-122"/>
              </a:rPr>
              <a:t>特性攻击了作者提供的</a:t>
            </a:r>
            <a:r>
              <a:rPr lang="en-US" altLang="zh-CN">
                <a:solidFill>
                  <a:srgbClr val="00539E"/>
                </a:solidFill>
                <a:latin typeface="微软雅黑" panose="020B0503020204020204" pitchFamily="34" charset="-122"/>
                <a:ea typeface="微软雅黑" panose="020B0503020204020204" pitchFamily="34" charset="-122"/>
              </a:rPr>
              <a:t>15</a:t>
            </a:r>
            <a:r>
              <a:rPr lang="zh-CN" altLang="en-US">
                <a:solidFill>
                  <a:srgbClr val="00539E"/>
                </a:solidFill>
                <a:latin typeface="微软雅黑" panose="020B0503020204020204" pitchFamily="34" charset="-122"/>
                <a:ea typeface="微软雅黑" panose="020B0503020204020204" pitchFamily="34" charset="-122"/>
              </a:rPr>
              <a:t>个程序，在</a:t>
            </a:r>
            <a:r>
              <a:rPr lang="en-US" altLang="zh-CN">
                <a:solidFill>
                  <a:srgbClr val="00539E"/>
                </a:solidFill>
                <a:latin typeface="微软雅黑" panose="020B0503020204020204" pitchFamily="34" charset="-122"/>
                <a:ea typeface="微软雅黑" panose="020B0503020204020204" pitchFamily="34" charset="-122"/>
              </a:rPr>
              <a:t>5 mins</a:t>
            </a:r>
            <a:r>
              <a:rPr lang="zh-CN" altLang="en-US">
                <a:solidFill>
                  <a:srgbClr val="00539E"/>
                </a:solidFill>
                <a:latin typeface="微软雅黑" panose="020B0503020204020204" pitchFamily="34" charset="-122"/>
                <a:ea typeface="微软雅黑" panose="020B0503020204020204" pitchFamily="34" charset="-122"/>
              </a:rPr>
              <a:t>内全部攻击成功</a:t>
            </a:r>
          </a:p>
        </p:txBody>
      </p:sp>
      <p:sp>
        <p:nvSpPr>
          <p:cNvPr id="7" name="文本框 6">
            <a:extLst>
              <a:ext uri="{FF2B5EF4-FFF2-40B4-BE49-F238E27FC236}">
                <a16:creationId xmlns:a16="http://schemas.microsoft.com/office/drawing/2014/main" id="{6190E7F9-15DE-4094-AA4C-9212D982CF10}"/>
              </a:ext>
            </a:extLst>
          </p:cNvPr>
          <p:cNvSpPr txBox="1"/>
          <p:nvPr/>
        </p:nvSpPr>
        <p:spPr>
          <a:xfrm>
            <a:off x="7868093" y="3753292"/>
            <a:ext cx="4323907"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ForObfs</a:t>
            </a:r>
            <a:r>
              <a:rPr lang="zh-CN" altLang="en-US">
                <a:solidFill>
                  <a:srgbClr val="00539E"/>
                </a:solidFill>
                <a:latin typeface="微软雅黑" panose="020B0503020204020204" pitchFamily="34" charset="-122"/>
                <a:ea typeface="微软雅黑" panose="020B0503020204020204" pitchFamily="34" charset="-122"/>
              </a:rPr>
              <a:t>是不安全的！</a:t>
            </a:r>
            <a:endParaRPr lang="en-US" altLang="zh-CN">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至少在某些情况下是这样的</a:t>
            </a: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9290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36DC61D-DCAE-4350-B030-7A9DEE2A60FB}"/>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重写</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Angr Max,Min</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函数击败</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SymOp</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73729164-4E7E-46FC-B5CC-A36EC10F3B01}"/>
              </a:ext>
            </a:extLst>
          </p:cNvPr>
          <p:cNvPicPr>
            <a:picLocks noChangeAspect="1"/>
          </p:cNvPicPr>
          <p:nvPr/>
        </p:nvPicPr>
        <p:blipFill>
          <a:blip r:embed="rId2"/>
          <a:stretch>
            <a:fillRect/>
          </a:stretch>
        </p:blipFill>
        <p:spPr>
          <a:xfrm>
            <a:off x="519224" y="1320430"/>
            <a:ext cx="4504996" cy="3676872"/>
          </a:xfrm>
          <a:prstGeom prst="rect">
            <a:avLst/>
          </a:prstGeom>
        </p:spPr>
      </p:pic>
      <p:sp>
        <p:nvSpPr>
          <p:cNvPr id="4" name="文本框 3">
            <a:extLst>
              <a:ext uri="{FF2B5EF4-FFF2-40B4-BE49-F238E27FC236}">
                <a16:creationId xmlns:a16="http://schemas.microsoft.com/office/drawing/2014/main" id="{FC417291-2F2A-4ED7-9607-510342D7E8B0}"/>
              </a:ext>
            </a:extLst>
          </p:cNvPr>
          <p:cNvSpPr txBox="1"/>
          <p:nvPr/>
        </p:nvSpPr>
        <p:spPr>
          <a:xfrm>
            <a:off x="925033" y="5039832"/>
            <a:ext cx="3455581" cy="338554"/>
          </a:xfrm>
          <a:prstGeom prst="rect">
            <a:avLst/>
          </a:prstGeom>
          <a:noFill/>
        </p:spPr>
        <p:txBody>
          <a:bodyPr wrap="square" rtlCol="0">
            <a:spAutoFit/>
          </a:bodyPr>
          <a:lstStyle/>
          <a:p>
            <a:r>
              <a:rPr lang="en-US" altLang="zh-CN" sz="1600">
                <a:solidFill>
                  <a:srgbClr val="00539E"/>
                </a:solidFill>
                <a:latin typeface="微软雅黑" panose="020B0503020204020204" pitchFamily="34" charset="-122"/>
                <a:ea typeface="微软雅黑" panose="020B0503020204020204" pitchFamily="34" charset="-122"/>
              </a:rPr>
              <a:t>claripy/backends/backend_z3.py</a:t>
            </a:r>
            <a:endParaRPr lang="zh-CN" altLang="en-US" sz="1600">
              <a:solidFill>
                <a:srgbClr val="00539E"/>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8212F02-2276-4E32-B870-280E7E8B9975}"/>
              </a:ext>
            </a:extLst>
          </p:cNvPr>
          <p:cNvSpPr txBox="1"/>
          <p:nvPr/>
        </p:nvSpPr>
        <p:spPr>
          <a:xfrm>
            <a:off x="5539563" y="1371599"/>
            <a:ext cx="5677786" cy="461389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的约束求解器</a:t>
            </a:r>
            <a:r>
              <a:rPr lang="en-US" altLang="zh-CN">
                <a:solidFill>
                  <a:srgbClr val="00539E"/>
                </a:solidFill>
                <a:latin typeface="微软雅黑" panose="020B0503020204020204" pitchFamily="34" charset="-122"/>
                <a:ea typeface="微软雅黑" panose="020B0503020204020204" pitchFamily="34" charset="-122"/>
              </a:rPr>
              <a:t>Claripy</a:t>
            </a:r>
            <a:r>
              <a:rPr lang="zh-CN" altLang="en-US">
                <a:solidFill>
                  <a:srgbClr val="00539E"/>
                </a:solidFill>
                <a:latin typeface="微软雅黑" panose="020B0503020204020204" pitchFamily="34" charset="-122"/>
                <a:ea typeface="微软雅黑" panose="020B0503020204020204" pitchFamily="34" charset="-122"/>
              </a:rPr>
              <a:t>是对</a:t>
            </a:r>
            <a:r>
              <a:rPr lang="en-US" altLang="zh-CN">
                <a:solidFill>
                  <a:srgbClr val="00539E"/>
                </a:solidFill>
                <a:latin typeface="微软雅黑" panose="020B0503020204020204" pitchFamily="34" charset="-122"/>
                <a:ea typeface="微软雅黑" panose="020B0503020204020204" pitchFamily="34" charset="-122"/>
              </a:rPr>
              <a:t>Z3-solver</a:t>
            </a:r>
            <a:r>
              <a:rPr lang="zh-CN" altLang="en-US">
                <a:solidFill>
                  <a:srgbClr val="00539E"/>
                </a:solidFill>
                <a:latin typeface="微软雅黑" panose="020B0503020204020204" pitchFamily="34" charset="-122"/>
                <a:ea typeface="微软雅黑" panose="020B0503020204020204" pitchFamily="34" charset="-122"/>
              </a:rPr>
              <a:t>的封装</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Claripy</a:t>
            </a:r>
            <a:r>
              <a:rPr lang="zh-CN" altLang="en-US">
                <a:solidFill>
                  <a:srgbClr val="00539E"/>
                </a:solidFill>
                <a:latin typeface="微软雅黑" panose="020B0503020204020204" pitchFamily="34" charset="-122"/>
                <a:ea typeface="微软雅黑" panose="020B0503020204020204" pitchFamily="34" charset="-122"/>
              </a:rPr>
              <a:t>使用最朴素的二分法求解</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的最大与最小值</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Z3-Solver</a:t>
            </a:r>
            <a:r>
              <a:rPr lang="zh-CN" altLang="en-US">
                <a:solidFill>
                  <a:srgbClr val="00539E"/>
                </a:solidFill>
                <a:latin typeface="微软雅黑" panose="020B0503020204020204" pitchFamily="34" charset="-122"/>
                <a:ea typeface="微软雅黑" panose="020B0503020204020204" pitchFamily="34" charset="-122"/>
              </a:rPr>
              <a:t>提供了</a:t>
            </a:r>
            <a:r>
              <a:rPr lang="en-US" altLang="zh-CN">
                <a:solidFill>
                  <a:srgbClr val="00539E"/>
                </a:solidFill>
                <a:latin typeface="微软雅黑" panose="020B0503020204020204" pitchFamily="34" charset="-122"/>
                <a:ea typeface="微软雅黑" panose="020B0503020204020204" pitchFamily="34" charset="-122"/>
              </a:rPr>
              <a:t>vZ</a:t>
            </a:r>
            <a:r>
              <a:rPr lang="zh-CN" altLang="en-US">
                <a:solidFill>
                  <a:srgbClr val="00539E"/>
                </a:solidFill>
                <a:latin typeface="微软雅黑" panose="020B0503020204020204" pitchFamily="34" charset="-122"/>
                <a:ea typeface="微软雅黑" panose="020B0503020204020204" pitchFamily="34" charset="-122"/>
              </a:rPr>
              <a:t>扩展用于处理</a:t>
            </a:r>
            <a:r>
              <a:rPr lang="en-US" altLang="zh-CN">
                <a:solidFill>
                  <a:srgbClr val="00539E"/>
                </a:solidFill>
                <a:latin typeface="微软雅黑" panose="020B0503020204020204" pitchFamily="34" charset="-122"/>
                <a:ea typeface="微软雅黑" panose="020B0503020204020204" pitchFamily="34" charset="-122"/>
              </a:rPr>
              <a:t>Max/Min SAT</a:t>
            </a:r>
            <a:r>
              <a:rPr lang="zh-CN" altLang="en-US">
                <a:solidFill>
                  <a:srgbClr val="00539E"/>
                </a:solidFill>
                <a:latin typeface="微软雅黑" panose="020B0503020204020204" pitchFamily="34" charset="-122"/>
                <a:ea typeface="微软雅黑" panose="020B0503020204020204" pitchFamily="34" charset="-122"/>
              </a:rPr>
              <a:t>问题</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SymOp</a:t>
            </a:r>
            <a:r>
              <a:rPr lang="zh-CN" altLang="en-US">
                <a:solidFill>
                  <a:srgbClr val="00539E"/>
                </a:solidFill>
                <a:latin typeface="微软雅黑" panose="020B0503020204020204" pitchFamily="34" charset="-122"/>
                <a:ea typeface="微软雅黑" panose="020B0503020204020204" pitchFamily="34" charset="-122"/>
              </a:rPr>
              <a:t>的本质是利用</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的符号内存寻址策略让</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求解快速除法表达式的最大与最小值，而</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对于</a:t>
            </a:r>
            <a:r>
              <a:rPr lang="en-US" altLang="zh-CN">
                <a:solidFill>
                  <a:srgbClr val="00539E"/>
                </a:solidFill>
                <a:latin typeface="微软雅黑" panose="020B0503020204020204" pitchFamily="34" charset="-122"/>
                <a:ea typeface="微软雅黑" panose="020B0503020204020204" pitchFamily="34" charset="-122"/>
              </a:rPr>
              <a:t>Max, Min</a:t>
            </a:r>
            <a:r>
              <a:rPr lang="zh-CN" altLang="en-US">
                <a:solidFill>
                  <a:srgbClr val="00539E"/>
                </a:solidFill>
                <a:latin typeface="微软雅黑" panose="020B0503020204020204" pitchFamily="34" charset="-122"/>
                <a:ea typeface="微软雅黑" panose="020B0503020204020204" pitchFamily="34" charset="-122"/>
              </a:rPr>
              <a:t>函数的实现又是存在缺陷的</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Z3-Solver</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vZ</a:t>
            </a:r>
            <a:r>
              <a:rPr lang="zh-CN" altLang="en-US">
                <a:solidFill>
                  <a:srgbClr val="00539E"/>
                </a:solidFill>
                <a:latin typeface="微软雅黑" panose="020B0503020204020204" pitchFamily="34" charset="-122"/>
                <a:ea typeface="微软雅黑" panose="020B0503020204020204" pitchFamily="34" charset="-122"/>
              </a:rPr>
              <a:t>扩展重写</a:t>
            </a:r>
            <a:r>
              <a:rPr lang="en-US" altLang="zh-CN">
                <a:solidFill>
                  <a:srgbClr val="00539E"/>
                </a:solidFill>
                <a:latin typeface="微软雅黑" panose="020B0503020204020204" pitchFamily="34" charset="-122"/>
                <a:ea typeface="微软雅黑" panose="020B0503020204020204" pitchFamily="34" charset="-122"/>
              </a:rPr>
              <a:t>Angr Max, Min</a:t>
            </a:r>
            <a:r>
              <a:rPr lang="zh-CN" altLang="en-US">
                <a:solidFill>
                  <a:srgbClr val="00539E"/>
                </a:solidFill>
                <a:latin typeface="微软雅黑" panose="020B0503020204020204" pitchFamily="34" charset="-122"/>
                <a:ea typeface="微软雅黑" panose="020B0503020204020204" pitchFamily="34" charset="-122"/>
              </a:rPr>
              <a:t>函数</a:t>
            </a:r>
          </a:p>
        </p:txBody>
      </p:sp>
    </p:spTree>
    <p:extLst>
      <p:ext uri="{BB962C8B-B14F-4D97-AF65-F5344CB8AC3E}">
        <p14:creationId xmlns:p14="http://schemas.microsoft.com/office/powerpoint/2010/main" val="309206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387B50-FD77-4651-8DDE-BC9825BD9595}"/>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重写</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Angr Max,Min</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函数击败</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SymOp</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BE593C9C-21BD-47F5-B967-BBD128D45FB3}"/>
              </a:ext>
            </a:extLst>
          </p:cNvPr>
          <p:cNvPicPr>
            <a:picLocks noChangeAspect="1"/>
          </p:cNvPicPr>
          <p:nvPr/>
        </p:nvPicPr>
        <p:blipFill>
          <a:blip r:embed="rId2"/>
          <a:stretch>
            <a:fillRect/>
          </a:stretch>
        </p:blipFill>
        <p:spPr>
          <a:xfrm>
            <a:off x="778391" y="1144772"/>
            <a:ext cx="4835599" cy="4424731"/>
          </a:xfrm>
          <a:prstGeom prst="rect">
            <a:avLst/>
          </a:prstGeom>
        </p:spPr>
      </p:pic>
      <p:sp>
        <p:nvSpPr>
          <p:cNvPr id="4" name="文本框 3">
            <a:extLst>
              <a:ext uri="{FF2B5EF4-FFF2-40B4-BE49-F238E27FC236}">
                <a16:creationId xmlns:a16="http://schemas.microsoft.com/office/drawing/2014/main" id="{D8C5CF4F-2C48-4061-A661-66D74FE27E33}"/>
              </a:ext>
            </a:extLst>
          </p:cNvPr>
          <p:cNvSpPr txBox="1"/>
          <p:nvPr/>
        </p:nvSpPr>
        <p:spPr>
          <a:xfrm>
            <a:off x="967563" y="5911702"/>
            <a:ext cx="4189228"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vZ</a:t>
            </a:r>
            <a:r>
              <a:rPr lang="zh-CN" altLang="en-US">
                <a:solidFill>
                  <a:srgbClr val="00539E"/>
                </a:solidFill>
                <a:latin typeface="微软雅黑" panose="020B0503020204020204" pitchFamily="34" charset="-122"/>
                <a:ea typeface="微软雅黑" panose="020B0503020204020204" pitchFamily="34" charset="-122"/>
              </a:rPr>
              <a:t>扩展重新实现的</a:t>
            </a:r>
            <a:r>
              <a:rPr lang="en-US" altLang="zh-CN">
                <a:solidFill>
                  <a:srgbClr val="00539E"/>
                </a:solidFill>
                <a:latin typeface="微软雅黑" panose="020B0503020204020204" pitchFamily="34" charset="-122"/>
                <a:ea typeface="微软雅黑" panose="020B0503020204020204" pitchFamily="34" charset="-122"/>
              </a:rPr>
              <a:t>Max, Min</a:t>
            </a:r>
            <a:r>
              <a:rPr lang="zh-CN" altLang="en-US">
                <a:solidFill>
                  <a:srgbClr val="00539E"/>
                </a:solidFill>
                <a:latin typeface="微软雅黑" panose="020B0503020204020204" pitchFamily="34" charset="-122"/>
                <a:ea typeface="微软雅黑" panose="020B0503020204020204" pitchFamily="34" charset="-122"/>
              </a:rPr>
              <a:t>函数</a:t>
            </a:r>
          </a:p>
        </p:txBody>
      </p:sp>
      <p:sp>
        <p:nvSpPr>
          <p:cNvPr id="5" name="文本框 4">
            <a:extLst>
              <a:ext uri="{FF2B5EF4-FFF2-40B4-BE49-F238E27FC236}">
                <a16:creationId xmlns:a16="http://schemas.microsoft.com/office/drawing/2014/main" id="{93785B02-04B2-44FF-9FD8-6A7BC950E700}"/>
              </a:ext>
            </a:extLst>
          </p:cNvPr>
          <p:cNvSpPr txBox="1"/>
          <p:nvPr/>
        </p:nvSpPr>
        <p:spPr>
          <a:xfrm>
            <a:off x="5146158" y="2849525"/>
            <a:ext cx="6868633" cy="1289905"/>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我们使用作者提供的</a:t>
            </a:r>
            <a:r>
              <a:rPr lang="en-US" altLang="zh-CN">
                <a:solidFill>
                  <a:srgbClr val="00539E"/>
                </a:solidFill>
                <a:latin typeface="微软雅黑" panose="020B0503020204020204" pitchFamily="34" charset="-122"/>
                <a:ea typeface="微软雅黑" panose="020B0503020204020204" pitchFamily="34" charset="-122"/>
              </a:rPr>
              <a:t>O-LLVM</a:t>
            </a:r>
            <a:r>
              <a:rPr lang="zh-CN" altLang="en-US">
                <a:solidFill>
                  <a:srgbClr val="00539E"/>
                </a:solidFill>
                <a:latin typeface="微软雅黑" panose="020B0503020204020204" pitchFamily="34" charset="-122"/>
                <a:ea typeface="微软雅黑" panose="020B0503020204020204" pitchFamily="34" charset="-122"/>
              </a:rPr>
              <a:t>产生了</a:t>
            </a:r>
            <a:r>
              <a:rPr lang="en-US" altLang="zh-CN">
                <a:solidFill>
                  <a:srgbClr val="00539E"/>
                </a:solidFill>
                <a:latin typeface="微软雅黑" panose="020B0503020204020204" pitchFamily="34" charset="-122"/>
                <a:ea typeface="微软雅黑" panose="020B0503020204020204" pitchFamily="34" charset="-122"/>
              </a:rPr>
              <a:t>50</a:t>
            </a:r>
            <a:r>
              <a:rPr lang="zh-CN" altLang="en-US">
                <a:solidFill>
                  <a:srgbClr val="00539E"/>
                </a:solidFill>
                <a:latin typeface="微软雅黑" panose="020B0503020204020204" pitchFamily="34" charset="-122"/>
                <a:ea typeface="微软雅黑" panose="020B0503020204020204" pitchFamily="34" charset="-122"/>
              </a:rPr>
              <a:t>个包含</a:t>
            </a:r>
            <a:r>
              <a:rPr lang="en-US" altLang="zh-CN">
                <a:solidFill>
                  <a:srgbClr val="00539E"/>
                </a:solidFill>
                <a:latin typeface="微软雅黑" panose="020B0503020204020204" pitchFamily="34" charset="-122"/>
                <a:ea typeface="微软雅黑" panose="020B0503020204020204" pitchFamily="34" charset="-122"/>
              </a:rPr>
              <a:t>SymOp</a:t>
            </a:r>
            <a:r>
              <a:rPr lang="zh-CN" altLang="en-US">
                <a:solidFill>
                  <a:srgbClr val="00539E"/>
                </a:solidFill>
                <a:latin typeface="微软雅黑" panose="020B0503020204020204" pitchFamily="34" charset="-122"/>
                <a:ea typeface="微软雅黑" panose="020B0503020204020204" pitchFamily="34" charset="-122"/>
              </a:rPr>
              <a:t>的混淆程序</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在</a:t>
            </a:r>
            <a:r>
              <a:rPr lang="en-US" altLang="zh-CN">
                <a:solidFill>
                  <a:srgbClr val="00539E"/>
                </a:solidFill>
                <a:latin typeface="微软雅黑" panose="020B0503020204020204" pitchFamily="34" charset="-122"/>
                <a:ea typeface="微软雅黑" panose="020B0503020204020204" pitchFamily="34" charset="-122"/>
              </a:rPr>
              <a:t>1min</a:t>
            </a:r>
            <a:r>
              <a:rPr lang="zh-CN" altLang="en-US">
                <a:solidFill>
                  <a:srgbClr val="00539E"/>
                </a:solidFill>
                <a:latin typeface="微软雅黑" panose="020B0503020204020204" pitchFamily="34" charset="-122"/>
                <a:ea typeface="微软雅黑" panose="020B0503020204020204" pitchFamily="34" charset="-122"/>
              </a:rPr>
              <a:t>内，</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成功攻击了 </a:t>
            </a:r>
            <a:r>
              <a:rPr lang="en-US" altLang="zh-CN">
                <a:solidFill>
                  <a:srgbClr val="00539E"/>
                </a:solidFill>
                <a:latin typeface="微软雅黑" panose="020B0503020204020204" pitchFamily="34" charset="-122"/>
                <a:ea typeface="微软雅黑" panose="020B0503020204020204" pitchFamily="34" charset="-122"/>
              </a:rPr>
              <a:t>50/50 </a:t>
            </a:r>
            <a:r>
              <a:rPr lang="zh-CN" altLang="en-US">
                <a:solidFill>
                  <a:srgbClr val="00539E"/>
                </a:solidFill>
                <a:latin typeface="微软雅黑" panose="020B0503020204020204" pitchFamily="34" charset="-122"/>
                <a:ea typeface="微软雅黑" panose="020B0503020204020204" pitchFamily="34" charset="-122"/>
              </a:rPr>
              <a:t>个混淆程序</a:t>
            </a:r>
          </a:p>
        </p:txBody>
      </p:sp>
    </p:spTree>
    <p:extLst>
      <p:ext uri="{BB962C8B-B14F-4D97-AF65-F5344CB8AC3E}">
        <p14:creationId xmlns:p14="http://schemas.microsoft.com/office/powerpoint/2010/main" val="1425258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507913-1CF6-43AC-81CA-2BF86E8B72BE}"/>
              </a:ext>
            </a:extLst>
          </p:cNvPr>
          <p:cNvSpPr/>
          <p:nvPr/>
        </p:nvSpPr>
        <p:spPr>
          <a:xfrm>
            <a:off x="1152000" y="288000"/>
            <a:ext cx="10407822"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污点分析</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使分析工作量减小到可接受程度</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F69DAC6D-C776-407B-B63B-7710A112BABE}"/>
              </a:ext>
            </a:extLst>
          </p:cNvPr>
          <p:cNvPicPr>
            <a:picLocks noChangeAspect="1"/>
          </p:cNvPicPr>
          <p:nvPr/>
        </p:nvPicPr>
        <p:blipFill>
          <a:blip r:embed="rId2"/>
          <a:stretch>
            <a:fillRect/>
          </a:stretch>
        </p:blipFill>
        <p:spPr>
          <a:xfrm>
            <a:off x="561092" y="1316919"/>
            <a:ext cx="2848152" cy="2958166"/>
          </a:xfrm>
          <a:prstGeom prst="rect">
            <a:avLst/>
          </a:prstGeom>
        </p:spPr>
      </p:pic>
      <p:sp>
        <p:nvSpPr>
          <p:cNvPr id="4" name="文本框 3">
            <a:extLst>
              <a:ext uri="{FF2B5EF4-FFF2-40B4-BE49-F238E27FC236}">
                <a16:creationId xmlns:a16="http://schemas.microsoft.com/office/drawing/2014/main" id="{ED17C5DF-AD61-4228-BFC5-D90790F80FD0}"/>
              </a:ext>
            </a:extLst>
          </p:cNvPr>
          <p:cNvSpPr txBox="1"/>
          <p:nvPr/>
        </p:nvSpPr>
        <p:spPr>
          <a:xfrm>
            <a:off x="3657600" y="1309511"/>
            <a:ext cx="8116711" cy="295189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污点分析能有效减小分析的工作量，比如检测不透明谓词的一个工作，</a:t>
            </a:r>
            <a:r>
              <a:rPr lang="en-US" altLang="zh-CN">
                <a:solidFill>
                  <a:srgbClr val="00539E"/>
                </a:solidFill>
                <a:latin typeface="微软雅黑" panose="020B0503020204020204" pitchFamily="34" charset="-122"/>
                <a:ea typeface="微软雅黑" panose="020B0503020204020204" pitchFamily="34" charset="-122"/>
              </a:rPr>
              <a:t>LOOP (CCS 2015)</a:t>
            </a:r>
            <a:r>
              <a:rPr lang="zh-CN" altLang="en-US">
                <a:solidFill>
                  <a:srgbClr val="00539E"/>
                </a:solidFill>
                <a:latin typeface="微软雅黑" panose="020B0503020204020204" pitchFamily="34" charset="-122"/>
                <a:ea typeface="微软雅黑" panose="020B0503020204020204" pitchFamily="34" charset="-122"/>
              </a:rPr>
              <a:t>，经过污点分析后，待检测的谓词缩小到数百分之一，极大地减小了符号执行的工作量</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工作量减小后，分析时间被控制在可接受范围内</a:t>
            </a: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现有的反污点分析的工作都局限于引入少污染问题，而没有关注过污染问题</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zh-CN" altLang="en-US">
              <a:solidFill>
                <a:srgbClr val="00539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D4B9C41-52A6-4541-A147-16128B5D085F}"/>
              </a:ext>
            </a:extLst>
          </p:cNvPr>
          <p:cNvPicPr>
            <a:picLocks noChangeAspect="1"/>
          </p:cNvPicPr>
          <p:nvPr/>
        </p:nvPicPr>
        <p:blipFill>
          <a:blip r:embed="rId3"/>
          <a:stretch>
            <a:fillRect/>
          </a:stretch>
        </p:blipFill>
        <p:spPr>
          <a:xfrm>
            <a:off x="548922" y="4458228"/>
            <a:ext cx="6172200" cy="2276475"/>
          </a:xfrm>
          <a:prstGeom prst="rect">
            <a:avLst/>
          </a:prstGeom>
        </p:spPr>
      </p:pic>
    </p:spTree>
    <p:extLst>
      <p:ext uri="{BB962C8B-B14F-4D97-AF65-F5344CB8AC3E}">
        <p14:creationId xmlns:p14="http://schemas.microsoft.com/office/powerpoint/2010/main" val="2461936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F83E341-6E59-4964-856C-11E0C02A2F26}"/>
              </a:ext>
            </a:extLst>
          </p:cNvPr>
          <p:cNvSpPr/>
          <p:nvPr/>
        </p:nvSpPr>
        <p:spPr>
          <a:xfrm>
            <a:off x="1152000" y="288000"/>
            <a:ext cx="103739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程序合成：</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So Powerful!</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D645FBDE-E127-44A8-9BD1-68C914464119}"/>
              </a:ext>
            </a:extLst>
          </p:cNvPr>
          <p:cNvGrpSpPr/>
          <p:nvPr/>
        </p:nvGrpSpPr>
        <p:grpSpPr>
          <a:xfrm>
            <a:off x="1411109" y="1411110"/>
            <a:ext cx="8918223" cy="3781075"/>
            <a:chOff x="824088" y="1840088"/>
            <a:chExt cx="8918223" cy="3781075"/>
          </a:xfrm>
        </p:grpSpPr>
        <p:grpSp>
          <p:nvGrpSpPr>
            <p:cNvPr id="14" name="组合 13">
              <a:extLst>
                <a:ext uri="{FF2B5EF4-FFF2-40B4-BE49-F238E27FC236}">
                  <a16:creationId xmlns:a16="http://schemas.microsoft.com/office/drawing/2014/main" id="{BD146B83-4E34-40B4-BCD4-154905C7842C}"/>
                </a:ext>
              </a:extLst>
            </p:cNvPr>
            <p:cNvGrpSpPr/>
            <p:nvPr/>
          </p:nvGrpSpPr>
          <p:grpSpPr>
            <a:xfrm>
              <a:off x="824088" y="1840088"/>
              <a:ext cx="6614584" cy="3781075"/>
              <a:chOff x="824088" y="1840088"/>
              <a:chExt cx="6614584" cy="3781075"/>
            </a:xfrm>
          </p:grpSpPr>
          <p:sp>
            <p:nvSpPr>
              <p:cNvPr id="3" name="文本框 2">
                <a:extLst>
                  <a:ext uri="{FF2B5EF4-FFF2-40B4-BE49-F238E27FC236}">
                    <a16:creationId xmlns:a16="http://schemas.microsoft.com/office/drawing/2014/main" id="{2295398C-320C-4F35-953A-A11D0FC788DE}"/>
                  </a:ext>
                </a:extLst>
              </p:cNvPr>
              <p:cNvSpPr txBox="1"/>
              <p:nvPr/>
            </p:nvSpPr>
            <p:spPr>
              <a:xfrm>
                <a:off x="2043287" y="1840088"/>
                <a:ext cx="393982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((((((a ∧ ¬b ) + b) &lt;&lt; 1) ∧ ¬ ((a ∨ b) − (a ∧ b))) &lt;&lt; 1) − ((((a ∧ ¬b) + b) &lt;&lt; 1) ⊕ ((a ∨ b) − (a ∧ b))))</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BACC363-4AD1-4939-ACB6-B776C90337D2}"/>
                  </a:ext>
                </a:extLst>
              </p:cNvPr>
              <p:cNvSpPr txBox="1"/>
              <p:nvPr/>
            </p:nvSpPr>
            <p:spPr>
              <a:xfrm>
                <a:off x="824088" y="3002845"/>
                <a:ext cx="83537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a + b</a:t>
                </a:r>
                <a:endParaRPr lang="zh-CN" altLang="en-US">
                  <a:solidFill>
                    <a:srgbClr val="00539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66DFBCE-0B8E-4237-BA2D-94CB49505AAB}"/>
                  </a:ext>
                </a:extLst>
              </p:cNvPr>
              <p:cNvPicPr>
                <a:picLocks noChangeAspect="1"/>
              </p:cNvPicPr>
              <p:nvPr/>
            </p:nvPicPr>
            <p:blipFill>
              <a:blip r:embed="rId2"/>
              <a:stretch>
                <a:fillRect/>
              </a:stretch>
            </p:blipFill>
            <p:spPr>
              <a:xfrm>
                <a:off x="2066572" y="3449463"/>
                <a:ext cx="5372100" cy="2171700"/>
              </a:xfrm>
              <a:prstGeom prst="rect">
                <a:avLst/>
              </a:prstGeom>
              <a:ln>
                <a:solidFill>
                  <a:srgbClr val="00539E"/>
                </a:solidFill>
              </a:ln>
            </p:spPr>
          </p:pic>
          <p:grpSp>
            <p:nvGrpSpPr>
              <p:cNvPr id="13" name="组合 12">
                <a:extLst>
                  <a:ext uri="{FF2B5EF4-FFF2-40B4-BE49-F238E27FC236}">
                    <a16:creationId xmlns:a16="http://schemas.microsoft.com/office/drawing/2014/main" id="{10CCF05A-3F05-4796-AF71-F72BC6C2C798}"/>
                  </a:ext>
                </a:extLst>
              </p:cNvPr>
              <p:cNvGrpSpPr/>
              <p:nvPr/>
            </p:nvGrpSpPr>
            <p:grpSpPr>
              <a:xfrm>
                <a:off x="1755423" y="2957688"/>
                <a:ext cx="276577" cy="372534"/>
                <a:chOff x="1755423" y="2957688"/>
                <a:chExt cx="276577" cy="372534"/>
              </a:xfrm>
            </p:grpSpPr>
            <p:cxnSp>
              <p:nvCxnSpPr>
                <p:cNvPr id="9" name="直接箭头连接符 8">
                  <a:extLst>
                    <a:ext uri="{FF2B5EF4-FFF2-40B4-BE49-F238E27FC236}">
                      <a16:creationId xmlns:a16="http://schemas.microsoft.com/office/drawing/2014/main" id="{C9717BE8-0168-4EE3-9886-9BF512DE1219}"/>
                    </a:ext>
                  </a:extLst>
                </p:cNvPr>
                <p:cNvCxnSpPr/>
                <p:nvPr/>
              </p:nvCxnSpPr>
              <p:spPr>
                <a:xfrm flipV="1">
                  <a:off x="1761067" y="2957688"/>
                  <a:ext cx="270933" cy="18062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直接箭头连接符 9">
                  <a:extLst>
                    <a:ext uri="{FF2B5EF4-FFF2-40B4-BE49-F238E27FC236}">
                      <a16:creationId xmlns:a16="http://schemas.microsoft.com/office/drawing/2014/main" id="{BBAC5CC9-FAF9-468D-9817-113BFBE6D14C}"/>
                    </a:ext>
                  </a:extLst>
                </p:cNvPr>
                <p:cNvCxnSpPr>
                  <a:cxnSpLocks/>
                </p:cNvCxnSpPr>
                <p:nvPr/>
              </p:nvCxnSpPr>
              <p:spPr>
                <a:xfrm>
                  <a:off x="1755423" y="3143957"/>
                  <a:ext cx="276577" cy="18626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sp>
          <p:nvSpPr>
            <p:cNvPr id="15" name="文本框 14">
              <a:extLst>
                <a:ext uri="{FF2B5EF4-FFF2-40B4-BE49-F238E27FC236}">
                  <a16:creationId xmlns:a16="http://schemas.microsoft.com/office/drawing/2014/main" id="{1D6BD053-0EF6-4CC7-9D5C-2CE2946E0586}"/>
                </a:ext>
              </a:extLst>
            </p:cNvPr>
            <p:cNvSpPr txBox="1"/>
            <p:nvPr/>
          </p:nvSpPr>
          <p:spPr>
            <a:xfrm>
              <a:off x="7744177" y="2043288"/>
              <a:ext cx="1998134"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混淆</a:t>
              </a:r>
            </a:p>
          </p:txBody>
        </p:sp>
        <p:sp>
          <p:nvSpPr>
            <p:cNvPr id="16" name="文本框 15">
              <a:extLst>
                <a:ext uri="{FF2B5EF4-FFF2-40B4-BE49-F238E27FC236}">
                  <a16:creationId xmlns:a16="http://schemas.microsoft.com/office/drawing/2014/main" id="{62D51DD0-9D0F-4906-AFF0-7E7E7DDBE7C4}"/>
                </a:ext>
              </a:extLst>
            </p:cNvPr>
            <p:cNvSpPr txBox="1"/>
            <p:nvPr/>
          </p:nvSpPr>
          <p:spPr>
            <a:xfrm>
              <a:off x="7738531" y="4340576"/>
              <a:ext cx="1998134"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非线性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混淆</a:t>
              </a:r>
            </a:p>
          </p:txBody>
        </p:sp>
      </p:grpSp>
      <p:sp>
        <p:nvSpPr>
          <p:cNvPr id="18" name="文本框 17">
            <a:extLst>
              <a:ext uri="{FF2B5EF4-FFF2-40B4-BE49-F238E27FC236}">
                <a16:creationId xmlns:a16="http://schemas.microsoft.com/office/drawing/2014/main" id="{FA27F2DF-BBBB-41C7-A1B2-1ABE68083982}"/>
              </a:ext>
            </a:extLst>
          </p:cNvPr>
          <p:cNvSpPr txBox="1"/>
          <p:nvPr/>
        </p:nvSpPr>
        <p:spPr>
          <a:xfrm>
            <a:off x="0" y="5847645"/>
            <a:ext cx="12192000" cy="461665"/>
          </a:xfrm>
          <a:prstGeom prst="rect">
            <a:avLst/>
          </a:prstGeom>
          <a:noFill/>
        </p:spPr>
        <p:txBody>
          <a:bodyPr wrap="square" rtlCol="0">
            <a:spAutoFit/>
          </a:bodyPr>
          <a:lstStyle/>
          <a:p>
            <a:pPr algn="ctr"/>
            <a:r>
              <a:rPr lang="zh-CN" altLang="en-US" sz="2400">
                <a:solidFill>
                  <a:srgbClr val="00539E"/>
                </a:solidFill>
                <a:latin typeface="微软雅黑" panose="020B0503020204020204" pitchFamily="34" charset="-122"/>
                <a:ea typeface="微软雅黑" panose="020B0503020204020204" pitchFamily="34" charset="-122"/>
              </a:rPr>
              <a:t>看起来很强大，但是 </a:t>
            </a:r>
            <a:r>
              <a:rPr lang="en-US" altLang="zh-CN" sz="2400">
                <a:solidFill>
                  <a:srgbClr val="00539E"/>
                </a:solidFill>
                <a:latin typeface="微软雅黑" panose="020B0503020204020204" pitchFamily="34" charset="-122"/>
                <a:ea typeface="微软雅黑" panose="020B0503020204020204" pitchFamily="34" charset="-122"/>
              </a:rPr>
              <a:t>Xyntia (CCS 2021) </a:t>
            </a:r>
            <a:r>
              <a:rPr lang="zh-CN" altLang="en-US" sz="2400">
                <a:solidFill>
                  <a:srgbClr val="00539E"/>
                </a:solidFill>
                <a:latin typeface="微软雅黑" panose="020B0503020204020204" pitchFamily="34" charset="-122"/>
                <a:ea typeface="微软雅黑" panose="020B0503020204020204" pitchFamily="34" charset="-122"/>
              </a:rPr>
              <a:t>可以有效处理类似的数据流混淆方法 </a:t>
            </a:r>
            <a:r>
              <a:rPr lang="en-US" altLang="zh-CN" sz="2400">
                <a:solidFill>
                  <a:srgbClr val="00539E"/>
                </a:solidFill>
                <a:latin typeface="微软雅黑" panose="020B0503020204020204" pitchFamily="34" charset="-122"/>
                <a:ea typeface="微软雅黑" panose="020B0503020204020204" pitchFamily="34" charset="-122"/>
              </a:rPr>
              <a:t>!</a:t>
            </a:r>
            <a:endParaRPr lang="zh-CN" altLang="en-US" sz="24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3222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AB54C3-4E68-4870-99D1-BABB9DD58752}"/>
              </a:ext>
            </a:extLst>
          </p:cNvPr>
          <p:cNvSpPr/>
          <p:nvPr/>
        </p:nvSpPr>
        <p:spPr>
          <a:xfrm>
            <a:off x="1152000" y="288000"/>
            <a:ext cx="8025251"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简单介绍</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descr="http://vi.xjtu.edu.cn/img/a4-2xhred.png">
            <a:extLst>
              <a:ext uri="{FF2B5EF4-FFF2-40B4-BE49-F238E27FC236}">
                <a16:creationId xmlns:a16="http://schemas.microsoft.com/office/drawing/2014/main" id="{B5884C39-F7B0-4325-8DE8-0A45675042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3087" y="5192889"/>
            <a:ext cx="4559188" cy="122112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1245092-D7FE-4A4C-963A-06F8DB4618FD}"/>
              </a:ext>
            </a:extLst>
          </p:cNvPr>
          <p:cNvSpPr txBox="1"/>
          <p:nvPr/>
        </p:nvSpPr>
        <p:spPr>
          <a:xfrm>
            <a:off x="1275370" y="957034"/>
            <a:ext cx="4071181" cy="173168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程瑞</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西安交通大学软件学院本科生</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猎影实验室高级安全研究员</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研究方向为程序分析、模糊测试</a:t>
            </a:r>
            <a:endParaRPr lang="en-US" altLang="zh-CN">
              <a:solidFill>
                <a:srgbClr val="00539E"/>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2D0A99B-4378-413D-A68E-71B5562918E8}"/>
              </a:ext>
            </a:extLst>
          </p:cNvPr>
          <p:cNvSpPr txBox="1"/>
          <p:nvPr/>
        </p:nvSpPr>
        <p:spPr>
          <a:xfrm>
            <a:off x="1195254" y="2847998"/>
            <a:ext cx="4506299" cy="1705403"/>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黄泳龙</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西安交通大学软件学院本科生</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西安交大</a:t>
            </a:r>
            <a:r>
              <a:rPr lang="en-US" altLang="zh-CN">
                <a:solidFill>
                  <a:srgbClr val="00539E"/>
                </a:solidFill>
                <a:latin typeface="微软雅黑" panose="020B0503020204020204" pitchFamily="34" charset="-122"/>
                <a:ea typeface="微软雅黑" panose="020B0503020204020204" pitchFamily="34" charset="-122"/>
              </a:rPr>
              <a:t>0w1</a:t>
            </a:r>
            <a:r>
              <a:rPr lang="zh-CN" altLang="en-US">
                <a:solidFill>
                  <a:srgbClr val="00539E"/>
                </a:solidFill>
                <a:latin typeface="微软雅黑" panose="020B0503020204020204" pitchFamily="34" charset="-122"/>
                <a:ea typeface="微软雅黑" panose="020B0503020204020204" pitchFamily="34" charset="-122"/>
              </a:rPr>
              <a:t>战队队长</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研究方向为</a:t>
            </a:r>
            <a:r>
              <a:rPr lang="en-US" altLang="zh-CN">
                <a:solidFill>
                  <a:srgbClr val="00539E"/>
                </a:solidFill>
                <a:latin typeface="微软雅黑" panose="020B0503020204020204" pitchFamily="34" charset="-122"/>
                <a:ea typeface="微软雅黑" panose="020B0503020204020204" pitchFamily="34" charset="-122"/>
              </a:rPr>
              <a:t>Web</a:t>
            </a:r>
            <a:r>
              <a:rPr lang="zh-CN" altLang="en-US">
                <a:solidFill>
                  <a:srgbClr val="00539E"/>
                </a:solidFill>
                <a:latin typeface="微软雅黑" panose="020B0503020204020204" pitchFamily="34" charset="-122"/>
                <a:ea typeface="微软雅黑" panose="020B0503020204020204" pitchFamily="34" charset="-122"/>
              </a:rPr>
              <a:t>、二进制</a:t>
            </a:r>
            <a:endParaRPr lang="en-US" altLang="zh-CN">
              <a:solidFill>
                <a:srgbClr val="00539E"/>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EB61A3-A0B5-48A2-B093-BA3086FE26BC}"/>
              </a:ext>
            </a:extLst>
          </p:cNvPr>
          <p:cNvSpPr txBox="1"/>
          <p:nvPr/>
        </p:nvSpPr>
        <p:spPr>
          <a:xfrm>
            <a:off x="6085092" y="2842432"/>
            <a:ext cx="5167726" cy="173168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范铭</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西安交通大学网安学院</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副教授</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研究方向为移动安全、</a:t>
            </a:r>
            <a:r>
              <a:rPr lang="en-US" altLang="zh-CN">
                <a:solidFill>
                  <a:srgbClr val="00539E"/>
                </a:solidFill>
                <a:latin typeface="微软雅黑" panose="020B0503020204020204" pitchFamily="34" charset="-122"/>
                <a:ea typeface="微软雅黑" panose="020B0503020204020204" pitchFamily="34" charset="-122"/>
              </a:rPr>
              <a:t>AI</a:t>
            </a:r>
            <a:r>
              <a:rPr lang="zh-CN" altLang="en-US">
                <a:solidFill>
                  <a:srgbClr val="00539E"/>
                </a:solidFill>
                <a:latin typeface="微软雅黑" panose="020B0503020204020204" pitchFamily="34" charset="-122"/>
                <a:ea typeface="微软雅黑" panose="020B0503020204020204" pitchFamily="34" charset="-122"/>
              </a:rPr>
              <a:t>安全、隐私保护</a:t>
            </a:r>
            <a:endParaRPr lang="en-US" altLang="zh-CN">
              <a:solidFill>
                <a:srgbClr val="00539E"/>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C40AD70-AC46-4E38-8A00-887E5C4FC985}"/>
              </a:ext>
            </a:extLst>
          </p:cNvPr>
          <p:cNvSpPr txBox="1"/>
          <p:nvPr/>
        </p:nvSpPr>
        <p:spPr>
          <a:xfrm>
            <a:off x="6089735" y="943890"/>
            <a:ext cx="5098218" cy="1705403"/>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徐辉</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复旦大学计算机学院</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en-US" altLang="zh-CN">
                <a:solidFill>
                  <a:srgbClr val="00539E"/>
                </a:solidFill>
                <a:latin typeface="微软雅黑" panose="020B0503020204020204" pitchFamily="34" charset="-122"/>
                <a:ea typeface="微软雅黑" panose="020B0503020204020204" pitchFamily="34" charset="-122"/>
              </a:rPr>
              <a:t>Pre-tenure </a:t>
            </a:r>
            <a:r>
              <a:rPr lang="zh-CN" altLang="en-US">
                <a:solidFill>
                  <a:srgbClr val="00539E"/>
                </a:solidFill>
                <a:latin typeface="微软雅黑" panose="020B0503020204020204" pitchFamily="34" charset="-122"/>
                <a:ea typeface="微软雅黑" panose="020B0503020204020204" pitchFamily="34" charset="-122"/>
              </a:rPr>
              <a:t>副教授</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研究方向为软件工程、云计算、</a:t>
            </a:r>
            <a:r>
              <a:rPr lang="en-US" altLang="zh-CN">
                <a:solidFill>
                  <a:srgbClr val="00539E"/>
                </a:solidFill>
                <a:latin typeface="微软雅黑" panose="020B0503020204020204" pitchFamily="34" charset="-122"/>
                <a:ea typeface="微软雅黑" panose="020B0503020204020204" pitchFamily="34" charset="-122"/>
              </a:rPr>
              <a:t>Fuzzing</a:t>
            </a:r>
          </a:p>
        </p:txBody>
      </p:sp>
    </p:spTree>
    <p:extLst>
      <p:ext uri="{BB962C8B-B14F-4D97-AF65-F5344CB8AC3E}">
        <p14:creationId xmlns:p14="http://schemas.microsoft.com/office/powerpoint/2010/main" val="2416409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9771F27-98B1-47DC-8A16-A42B8876BDF8}"/>
              </a:ext>
            </a:extLst>
          </p:cNvPr>
          <p:cNvSpPr/>
          <p:nvPr/>
        </p:nvSpPr>
        <p:spPr>
          <a:xfrm>
            <a:off x="1152000" y="288000"/>
            <a:ext cx="103739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程序合成：</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So Powerful!</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30006411-8DAF-49CC-8A31-BE381147BBFD}"/>
              </a:ext>
            </a:extLst>
          </p:cNvPr>
          <p:cNvSpPr txBox="1"/>
          <p:nvPr/>
        </p:nvSpPr>
        <p:spPr>
          <a:xfrm>
            <a:off x="214489" y="1140178"/>
            <a:ext cx="11672711" cy="923330"/>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我们构造了一个实验，使用线性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混淆与非线性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混淆对 </a:t>
            </a:r>
            <a:r>
              <a:rPr lang="en-US" altLang="zh-CN">
                <a:solidFill>
                  <a:srgbClr val="00539E"/>
                </a:solidFill>
                <a:latin typeface="微软雅黑" panose="020B0503020204020204" pitchFamily="34" charset="-122"/>
                <a:ea typeface="微软雅黑" panose="020B0503020204020204" pitchFamily="34" charset="-122"/>
              </a:rPr>
              <a:t>x + y </a:t>
            </a:r>
            <a:r>
              <a:rPr lang="zh-CN" altLang="en-US">
                <a:solidFill>
                  <a:srgbClr val="00539E"/>
                </a:solidFill>
                <a:latin typeface="微软雅黑" panose="020B0503020204020204" pitchFamily="34" charset="-122"/>
                <a:ea typeface="微软雅黑" panose="020B0503020204020204" pitchFamily="34" charset="-122"/>
              </a:rPr>
              <a:t>进行保护，各产生了</a:t>
            </a:r>
            <a:r>
              <a:rPr lang="en-US" altLang="zh-CN">
                <a:solidFill>
                  <a:srgbClr val="00539E"/>
                </a:solidFill>
                <a:latin typeface="微软雅黑" panose="020B0503020204020204" pitchFamily="34" charset="-122"/>
                <a:ea typeface="微软雅黑" panose="020B0503020204020204" pitchFamily="34" charset="-122"/>
              </a:rPr>
              <a:t>1000</a:t>
            </a:r>
            <a:r>
              <a:rPr lang="zh-CN" altLang="en-US">
                <a:solidFill>
                  <a:srgbClr val="00539E"/>
                </a:solidFill>
                <a:latin typeface="微软雅黑" panose="020B0503020204020204" pitchFamily="34" charset="-122"/>
                <a:ea typeface="微软雅黑" panose="020B0503020204020204" pitchFamily="34" charset="-122"/>
              </a:rPr>
              <a:t>个混淆程序</a:t>
            </a:r>
            <a:endParaRPr lang="en-US" altLang="zh-CN">
              <a:solidFill>
                <a:srgbClr val="00539E"/>
              </a:solidFill>
              <a:latin typeface="微软雅黑" panose="020B0503020204020204" pitchFamily="34" charset="-122"/>
              <a:ea typeface="微软雅黑" panose="020B0503020204020204" pitchFamily="34" charset="-122"/>
            </a:endParaRPr>
          </a:p>
          <a:p>
            <a:endParaRPr lang="en-US" altLang="zh-CN">
              <a:solidFill>
                <a:srgbClr val="00539E"/>
              </a:solidFill>
              <a:latin typeface="微软雅黑" panose="020B0503020204020204" pitchFamily="34" charset="-122"/>
              <a:ea typeface="微软雅黑" panose="020B0503020204020204" pitchFamily="34" charset="-122"/>
            </a:endParaRPr>
          </a:p>
          <a:p>
            <a:r>
              <a:rPr lang="zh-CN" altLang="en-US">
                <a:solidFill>
                  <a:srgbClr val="00539E"/>
                </a:solidFill>
                <a:latin typeface="微软雅黑" panose="020B0503020204020204" pitchFamily="34" charset="-122"/>
                <a:ea typeface="微软雅黑" panose="020B0503020204020204" pitchFamily="34" charset="-122"/>
              </a:rPr>
              <a:t>我们使用</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对这</a:t>
            </a:r>
            <a:r>
              <a:rPr lang="en-US" altLang="zh-CN">
                <a:solidFill>
                  <a:srgbClr val="00539E"/>
                </a:solidFill>
                <a:latin typeface="微软雅黑" panose="020B0503020204020204" pitchFamily="34" charset="-122"/>
                <a:ea typeface="微软雅黑" panose="020B0503020204020204" pitchFamily="34" charset="-122"/>
              </a:rPr>
              <a:t>2000</a:t>
            </a:r>
            <a:r>
              <a:rPr lang="zh-CN" altLang="en-US">
                <a:solidFill>
                  <a:srgbClr val="00539E"/>
                </a:solidFill>
                <a:latin typeface="微软雅黑" panose="020B0503020204020204" pitchFamily="34" charset="-122"/>
                <a:ea typeface="微软雅黑" panose="020B0503020204020204" pitchFamily="34" charset="-122"/>
              </a:rPr>
              <a:t>个混淆程序进行处理，以验证</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的反数据流混淆能力</a:t>
            </a:r>
          </a:p>
        </p:txBody>
      </p:sp>
      <p:graphicFrame>
        <p:nvGraphicFramePr>
          <p:cNvPr id="7" name="表格 6">
            <a:extLst>
              <a:ext uri="{FF2B5EF4-FFF2-40B4-BE49-F238E27FC236}">
                <a16:creationId xmlns:a16="http://schemas.microsoft.com/office/drawing/2014/main" id="{10B141BA-9B41-497D-BE89-32D7338BE617}"/>
              </a:ext>
            </a:extLst>
          </p:cNvPr>
          <p:cNvGraphicFramePr>
            <a:graphicFrameLocks noGrp="1"/>
          </p:cNvGraphicFramePr>
          <p:nvPr>
            <p:extLst>
              <p:ext uri="{D42A27DB-BD31-4B8C-83A1-F6EECF244321}">
                <p14:modId xmlns:p14="http://schemas.microsoft.com/office/powerpoint/2010/main" val="1916983862"/>
              </p:ext>
            </p:extLst>
          </p:nvPr>
        </p:nvGraphicFramePr>
        <p:xfrm>
          <a:off x="1174043" y="2277532"/>
          <a:ext cx="9584268" cy="1563862"/>
        </p:xfrm>
        <a:graphic>
          <a:graphicData uri="http://schemas.openxmlformats.org/drawingml/2006/table">
            <a:tbl>
              <a:tblPr firstRow="1" bandRow="1">
                <a:tableStyleId>{5C22544A-7EE6-4342-B048-85BDC9FD1C3A}</a:tableStyleId>
              </a:tblPr>
              <a:tblGrid>
                <a:gridCol w="3194756">
                  <a:extLst>
                    <a:ext uri="{9D8B030D-6E8A-4147-A177-3AD203B41FA5}">
                      <a16:colId xmlns:a16="http://schemas.microsoft.com/office/drawing/2014/main" val="3973251911"/>
                    </a:ext>
                  </a:extLst>
                </a:gridCol>
                <a:gridCol w="3194756">
                  <a:extLst>
                    <a:ext uri="{9D8B030D-6E8A-4147-A177-3AD203B41FA5}">
                      <a16:colId xmlns:a16="http://schemas.microsoft.com/office/drawing/2014/main" val="2854939877"/>
                    </a:ext>
                  </a:extLst>
                </a:gridCol>
                <a:gridCol w="3194756">
                  <a:extLst>
                    <a:ext uri="{9D8B030D-6E8A-4147-A177-3AD203B41FA5}">
                      <a16:colId xmlns:a16="http://schemas.microsoft.com/office/drawing/2014/main" val="3295818392"/>
                    </a:ext>
                  </a:extLst>
                </a:gridCol>
              </a:tblGrid>
              <a:tr h="482707">
                <a:tc>
                  <a:txBody>
                    <a:bodyPr/>
                    <a:lstStyle/>
                    <a:p>
                      <a:pPr algn="ctr"/>
                      <a:r>
                        <a:rPr lang="zh-CN" altLang="en-US" sz="2800">
                          <a:latin typeface="微软雅黑" panose="020B0503020204020204" pitchFamily="34" charset="-122"/>
                          <a:ea typeface="微软雅黑" panose="020B0503020204020204" pitchFamily="34" charset="-122"/>
                        </a:rPr>
                        <a:t>混淆项目</a:t>
                      </a:r>
                    </a:p>
                  </a:txBody>
                  <a:tcPr/>
                </a:tc>
                <a:tc>
                  <a:txBody>
                    <a:bodyPr/>
                    <a:lstStyle/>
                    <a:p>
                      <a:pPr algn="ctr"/>
                      <a:r>
                        <a:rPr lang="zh-CN" altLang="en-US" sz="2800">
                          <a:latin typeface="微软雅黑" panose="020B0503020204020204" pitchFamily="34" charset="-122"/>
                          <a:ea typeface="微软雅黑" panose="020B0503020204020204" pitchFamily="34" charset="-122"/>
                        </a:rPr>
                        <a:t>成功率</a:t>
                      </a:r>
                    </a:p>
                  </a:txBody>
                  <a:tcPr/>
                </a:tc>
                <a:tc>
                  <a:txBody>
                    <a:bodyPr/>
                    <a:lstStyle/>
                    <a:p>
                      <a:pPr algn="ctr"/>
                      <a:r>
                        <a:rPr lang="zh-CN" altLang="en-US" sz="2800">
                          <a:latin typeface="微软雅黑" panose="020B0503020204020204" pitchFamily="34" charset="-122"/>
                          <a:ea typeface="微软雅黑" panose="020B0503020204020204" pitchFamily="34" charset="-122"/>
                        </a:rPr>
                        <a:t>总时间</a:t>
                      </a:r>
                    </a:p>
                  </a:txBody>
                  <a:tcPr/>
                </a:tc>
                <a:extLst>
                  <a:ext uri="{0D108BD9-81ED-4DB2-BD59-A6C34878D82A}">
                    <a16:rowId xmlns:a16="http://schemas.microsoft.com/office/drawing/2014/main" val="2148358813"/>
                  </a:ext>
                </a:extLst>
              </a:tr>
              <a:tr h="482707">
                <a:tc>
                  <a:txBody>
                    <a:bodyPr/>
                    <a:lstStyle/>
                    <a:p>
                      <a:pPr algn="ctr"/>
                      <a:r>
                        <a:rPr lang="zh-CN" altLang="en-US" sz="2800">
                          <a:latin typeface="微软雅黑" panose="020B0503020204020204" pitchFamily="34" charset="-122"/>
                          <a:ea typeface="微软雅黑" panose="020B0503020204020204" pitchFamily="34" charset="-122"/>
                        </a:rPr>
                        <a:t>线性</a:t>
                      </a:r>
                      <a:r>
                        <a:rPr lang="en-US" altLang="zh-CN" sz="2800">
                          <a:latin typeface="微软雅黑" panose="020B0503020204020204" pitchFamily="34" charset="-122"/>
                          <a:ea typeface="微软雅黑" panose="020B0503020204020204" pitchFamily="34" charset="-122"/>
                        </a:rPr>
                        <a:t>MBA</a:t>
                      </a:r>
                      <a:r>
                        <a:rPr lang="zh-CN" altLang="en-US" sz="2800">
                          <a:latin typeface="微软雅黑" panose="020B0503020204020204" pitchFamily="34" charset="-122"/>
                          <a:ea typeface="微软雅黑" panose="020B0503020204020204" pitchFamily="34" charset="-122"/>
                        </a:rPr>
                        <a:t>混淆</a:t>
                      </a:r>
                    </a:p>
                  </a:txBody>
                  <a:tcPr/>
                </a:tc>
                <a:tc>
                  <a:txBody>
                    <a:bodyPr/>
                    <a:lstStyle/>
                    <a:p>
                      <a:pPr algn="ctr"/>
                      <a:r>
                        <a:rPr lang="en-US" altLang="zh-CN" sz="2800">
                          <a:latin typeface="微软雅黑" panose="020B0503020204020204" pitchFamily="34" charset="-122"/>
                          <a:ea typeface="微软雅黑" panose="020B0503020204020204" pitchFamily="34" charset="-122"/>
                        </a:rPr>
                        <a:t>100%</a:t>
                      </a:r>
                      <a:endParaRPr lang="zh-CN" altLang="en-US" sz="2800">
                        <a:latin typeface="微软雅黑" panose="020B0503020204020204" pitchFamily="34" charset="-122"/>
                        <a:ea typeface="微软雅黑" panose="020B0503020204020204" pitchFamily="34" charset="-122"/>
                      </a:endParaRPr>
                    </a:p>
                  </a:txBody>
                  <a:tcPr/>
                </a:tc>
                <a:tc>
                  <a:txBody>
                    <a:bodyPr/>
                    <a:lstStyle/>
                    <a:p>
                      <a:pPr algn="ctr"/>
                      <a:r>
                        <a:rPr lang="en-US" altLang="zh-CN" sz="2800">
                          <a:latin typeface="微软雅黑" panose="020B0503020204020204" pitchFamily="34" charset="-122"/>
                          <a:ea typeface="微软雅黑" panose="020B0503020204020204" pitchFamily="34" charset="-122"/>
                        </a:rPr>
                        <a:t>65s</a:t>
                      </a:r>
                      <a:endParaRPr lang="zh-CN" altLang="en-US" sz="28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484177789"/>
                  </a:ext>
                </a:extLst>
              </a:tr>
              <a:tr h="527542">
                <a:tc>
                  <a:txBody>
                    <a:bodyPr/>
                    <a:lstStyle/>
                    <a:p>
                      <a:pPr algn="ctr"/>
                      <a:r>
                        <a:rPr lang="zh-CN" altLang="en-US" sz="2800">
                          <a:latin typeface="微软雅黑" panose="020B0503020204020204" pitchFamily="34" charset="-122"/>
                          <a:ea typeface="微软雅黑" panose="020B0503020204020204" pitchFamily="34" charset="-122"/>
                        </a:rPr>
                        <a:t>非线性</a:t>
                      </a:r>
                      <a:r>
                        <a:rPr lang="en-US" altLang="zh-CN" sz="2800">
                          <a:latin typeface="微软雅黑" panose="020B0503020204020204" pitchFamily="34" charset="-122"/>
                          <a:ea typeface="微软雅黑" panose="020B0503020204020204" pitchFamily="34" charset="-122"/>
                        </a:rPr>
                        <a:t>MBA</a:t>
                      </a:r>
                      <a:r>
                        <a:rPr lang="zh-CN" altLang="en-US" sz="2800">
                          <a:latin typeface="微软雅黑" panose="020B0503020204020204" pitchFamily="34" charset="-122"/>
                          <a:ea typeface="微软雅黑" panose="020B0503020204020204" pitchFamily="34" charset="-122"/>
                        </a:rPr>
                        <a:t>混淆</a:t>
                      </a:r>
                    </a:p>
                  </a:txBody>
                  <a:tcPr/>
                </a:tc>
                <a:tc>
                  <a:txBody>
                    <a:bodyPr/>
                    <a:lstStyle/>
                    <a:p>
                      <a:pPr algn="ctr"/>
                      <a:r>
                        <a:rPr lang="en-US" altLang="zh-CN" sz="2800">
                          <a:latin typeface="微软雅黑" panose="020B0503020204020204" pitchFamily="34" charset="-122"/>
                          <a:ea typeface="微软雅黑" panose="020B0503020204020204" pitchFamily="34" charset="-122"/>
                        </a:rPr>
                        <a:t>100%</a:t>
                      </a:r>
                      <a:endParaRPr lang="zh-CN" altLang="en-US" sz="2800">
                        <a:latin typeface="微软雅黑" panose="020B0503020204020204" pitchFamily="34" charset="-122"/>
                        <a:ea typeface="微软雅黑" panose="020B0503020204020204" pitchFamily="34" charset="-122"/>
                      </a:endParaRPr>
                    </a:p>
                  </a:txBody>
                  <a:tcPr/>
                </a:tc>
                <a:tc>
                  <a:txBody>
                    <a:bodyPr/>
                    <a:lstStyle/>
                    <a:p>
                      <a:pPr algn="ctr"/>
                      <a:r>
                        <a:rPr lang="en-US" altLang="zh-CN" sz="2800">
                          <a:latin typeface="微软雅黑" panose="020B0503020204020204" pitchFamily="34" charset="-122"/>
                          <a:ea typeface="微软雅黑" panose="020B0503020204020204" pitchFamily="34" charset="-122"/>
                        </a:rPr>
                        <a:t>72s</a:t>
                      </a:r>
                      <a:endParaRPr lang="zh-CN" altLang="en-US" sz="28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518407894"/>
                  </a:ext>
                </a:extLst>
              </a:tr>
            </a:tbl>
          </a:graphicData>
        </a:graphic>
      </p:graphicFrame>
      <p:sp>
        <p:nvSpPr>
          <p:cNvPr id="8" name="文本框 7">
            <a:extLst>
              <a:ext uri="{FF2B5EF4-FFF2-40B4-BE49-F238E27FC236}">
                <a16:creationId xmlns:a16="http://schemas.microsoft.com/office/drawing/2014/main" id="{79D8ED87-674F-48DC-B906-E81B8784AECA}"/>
              </a:ext>
            </a:extLst>
          </p:cNvPr>
          <p:cNvSpPr txBox="1"/>
          <p:nvPr/>
        </p:nvSpPr>
        <p:spPr>
          <a:xfrm>
            <a:off x="2709333" y="4007556"/>
            <a:ext cx="6265333" cy="400110"/>
          </a:xfrm>
          <a:prstGeom prst="rect">
            <a:avLst/>
          </a:prstGeom>
          <a:noFill/>
        </p:spPr>
        <p:txBody>
          <a:bodyPr wrap="square" rtlCol="0">
            <a:spAutoFit/>
          </a:bodyPr>
          <a:lstStyle/>
          <a:p>
            <a:pPr algn="ctr"/>
            <a:r>
              <a:rPr lang="en-US" altLang="zh-CN" sz="2000" b="1">
                <a:solidFill>
                  <a:srgbClr val="00539E"/>
                </a:solidFill>
                <a:latin typeface="微软雅黑" panose="020B0503020204020204" pitchFamily="34" charset="-122"/>
                <a:ea typeface="微软雅黑" panose="020B0503020204020204" pitchFamily="34" charset="-122"/>
              </a:rPr>
              <a:t>Xyntia</a:t>
            </a:r>
            <a:r>
              <a:rPr lang="zh-CN" altLang="en-US" sz="2000" b="1">
                <a:solidFill>
                  <a:srgbClr val="00539E"/>
                </a:solidFill>
                <a:latin typeface="微软雅黑" panose="020B0503020204020204" pitchFamily="34" charset="-122"/>
                <a:ea typeface="微软雅黑" panose="020B0503020204020204" pitchFamily="34" charset="-122"/>
              </a:rPr>
              <a:t>反混淆能力</a:t>
            </a:r>
          </a:p>
        </p:txBody>
      </p:sp>
      <p:sp>
        <p:nvSpPr>
          <p:cNvPr id="9" name="文本框 8">
            <a:extLst>
              <a:ext uri="{FF2B5EF4-FFF2-40B4-BE49-F238E27FC236}">
                <a16:creationId xmlns:a16="http://schemas.microsoft.com/office/drawing/2014/main" id="{1EEA5D92-3B45-4D02-AB0B-8169F3BB5AAC}"/>
              </a:ext>
            </a:extLst>
          </p:cNvPr>
          <p:cNvSpPr txBox="1"/>
          <p:nvPr/>
        </p:nvSpPr>
        <p:spPr>
          <a:xfrm>
            <a:off x="1196623" y="4605863"/>
            <a:ext cx="9618133" cy="1135054"/>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400">
                <a:solidFill>
                  <a:srgbClr val="00539E"/>
                </a:solidFill>
                <a:latin typeface="微软雅黑" panose="020B0503020204020204" pitchFamily="34" charset="-122"/>
                <a:ea typeface="微软雅黑" panose="020B0503020204020204" pitchFamily="34" charset="-122"/>
              </a:rPr>
              <a:t>处理代码虚拟化混淆的</a:t>
            </a:r>
            <a:r>
              <a:rPr lang="en-US" altLang="zh-CN" sz="2400">
                <a:solidFill>
                  <a:srgbClr val="00539E"/>
                </a:solidFill>
                <a:latin typeface="微软雅黑" panose="020B0503020204020204" pitchFamily="34" charset="-122"/>
                <a:ea typeface="微软雅黑" panose="020B0503020204020204" pitchFamily="34" charset="-122"/>
              </a:rPr>
              <a:t>Handler</a:t>
            </a:r>
            <a:r>
              <a:rPr lang="zh-CN" altLang="en-US" sz="2400">
                <a:solidFill>
                  <a:srgbClr val="00539E"/>
                </a:solidFill>
                <a:latin typeface="微软雅黑" panose="020B0503020204020204" pitchFamily="34" charset="-122"/>
                <a:ea typeface="微软雅黑" panose="020B0503020204020204" pitchFamily="34" charset="-122"/>
              </a:rPr>
              <a:t>的语义</a:t>
            </a:r>
            <a:endParaRPr lang="en-US" altLang="zh-CN" sz="2400">
              <a:solidFill>
                <a:srgbClr val="00539E"/>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a:solidFill>
                  <a:srgbClr val="00539E"/>
                </a:solidFill>
                <a:latin typeface="微软雅黑" panose="020B0503020204020204" pitchFamily="34" charset="-122"/>
                <a:ea typeface="微软雅黑" panose="020B0503020204020204" pitchFamily="34" charset="-122"/>
              </a:rPr>
              <a:t>处理被混淆过的</a:t>
            </a:r>
            <a:r>
              <a:rPr lang="en-US" altLang="zh-CN" sz="2400">
                <a:solidFill>
                  <a:srgbClr val="00539E"/>
                </a:solidFill>
                <a:latin typeface="微软雅黑" panose="020B0503020204020204" pitchFamily="34" charset="-122"/>
                <a:ea typeface="微软雅黑" panose="020B0503020204020204" pitchFamily="34" charset="-122"/>
              </a:rPr>
              <a:t>BasicBlock</a:t>
            </a:r>
            <a:r>
              <a:rPr lang="zh-CN" altLang="en-US" sz="2400">
                <a:solidFill>
                  <a:srgbClr val="00539E"/>
                </a:solidFill>
                <a:latin typeface="微软雅黑" panose="020B0503020204020204" pitchFamily="34" charset="-122"/>
                <a:ea typeface="微软雅黑" panose="020B0503020204020204" pitchFamily="34" charset="-122"/>
              </a:rPr>
              <a:t>语义</a:t>
            </a:r>
            <a:endParaRPr lang="en-US" altLang="zh-CN" sz="24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7922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33ACFE64-A2F1-4FFA-8E10-673BFC8B8A0E}"/>
              </a:ext>
            </a:extLst>
          </p:cNvPr>
          <p:cNvGrpSpPr/>
          <p:nvPr/>
        </p:nvGrpSpPr>
        <p:grpSpPr>
          <a:xfrm>
            <a:off x="0" y="2648165"/>
            <a:ext cx="12192000" cy="1459811"/>
            <a:chOff x="0" y="3122299"/>
            <a:chExt cx="12192000" cy="1459811"/>
          </a:xfrm>
        </p:grpSpPr>
        <p:sp>
          <p:nvSpPr>
            <p:cNvPr id="2" name="文本框 1">
              <a:extLst>
                <a:ext uri="{FF2B5EF4-FFF2-40B4-BE49-F238E27FC236}">
                  <a16:creationId xmlns:a16="http://schemas.microsoft.com/office/drawing/2014/main" id="{5463E1A4-2AA6-42F2-84AA-CD60DA4A6D1C}"/>
                </a:ext>
              </a:extLst>
            </p:cNvPr>
            <p:cNvSpPr txBox="1"/>
            <p:nvPr/>
          </p:nvSpPr>
          <p:spPr>
            <a:xfrm>
              <a:off x="0" y="3122299"/>
              <a:ext cx="12192000" cy="646331"/>
            </a:xfrm>
            <a:prstGeom prst="rect">
              <a:avLst/>
            </a:prstGeom>
            <a:noFill/>
          </p:spPr>
          <p:txBody>
            <a:bodyPr wrap="square" rtlCol="0">
              <a:spAutoFit/>
            </a:bodyPr>
            <a:lstStyle/>
            <a:p>
              <a:pPr algn="ctr"/>
              <a:r>
                <a:rPr lang="zh-CN" altLang="en-US" sz="3600">
                  <a:solidFill>
                    <a:srgbClr val="00539E"/>
                  </a:solidFill>
                  <a:latin typeface="微软雅黑" panose="020B0503020204020204" pitchFamily="34" charset="-122"/>
                  <a:ea typeface="微软雅黑" panose="020B0503020204020204" pitchFamily="34" charset="-122"/>
                </a:rPr>
                <a:t>方法</a:t>
              </a:r>
              <a:endParaRPr lang="en-US" altLang="zh-CN" sz="3600">
                <a:solidFill>
                  <a:srgbClr val="00539E"/>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DC3D2FE8-4C55-4FD2-91A6-12189C8EFAA4}"/>
                </a:ext>
              </a:extLst>
            </p:cNvPr>
            <p:cNvCxnSpPr/>
            <p:nvPr/>
          </p:nvCxnSpPr>
          <p:spPr>
            <a:xfrm>
              <a:off x="349955" y="3928534"/>
              <a:ext cx="11446933"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文本框 4">
              <a:extLst>
                <a:ext uri="{FF2B5EF4-FFF2-40B4-BE49-F238E27FC236}">
                  <a16:creationId xmlns:a16="http://schemas.microsoft.com/office/drawing/2014/main" id="{D7AFB431-C32F-488A-8943-534B57172C6A}"/>
                </a:ext>
              </a:extLst>
            </p:cNvPr>
            <p:cNvSpPr txBox="1"/>
            <p:nvPr/>
          </p:nvSpPr>
          <p:spPr>
            <a:xfrm>
              <a:off x="0" y="4120445"/>
              <a:ext cx="12192000" cy="461665"/>
            </a:xfrm>
            <a:prstGeom prst="rect">
              <a:avLst/>
            </a:prstGeom>
            <a:noFill/>
          </p:spPr>
          <p:txBody>
            <a:bodyPr wrap="square" rtlCol="0">
              <a:spAutoFit/>
            </a:bodyPr>
            <a:lstStyle/>
            <a:p>
              <a:pPr algn="ctr"/>
              <a:r>
                <a:rPr lang="zh-CN" altLang="en-US" sz="2400">
                  <a:solidFill>
                    <a:srgbClr val="00539E"/>
                  </a:solidFill>
                  <a:latin typeface="微软雅黑" panose="020B0503020204020204" pitchFamily="34" charset="-122"/>
                  <a:ea typeface="微软雅黑" panose="020B0503020204020204" pitchFamily="34" charset="-122"/>
                </a:rPr>
                <a:t>我们提出的新的混淆方法</a:t>
              </a:r>
            </a:p>
          </p:txBody>
        </p:sp>
      </p:grpSp>
    </p:spTree>
    <p:extLst>
      <p:ext uri="{BB962C8B-B14F-4D97-AF65-F5344CB8AC3E}">
        <p14:creationId xmlns:p14="http://schemas.microsoft.com/office/powerpoint/2010/main" val="193178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B2A07A-D155-4ACA-AEB9-3FEA0653C0D3}"/>
              </a:ext>
            </a:extLst>
          </p:cNvPr>
          <p:cNvSpPr/>
          <p:nvPr/>
        </p:nvSpPr>
        <p:spPr>
          <a:xfrm>
            <a:off x="1152000" y="288000"/>
            <a:ext cx="103739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击败符号执行工具的一些</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Trick –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大整数分解</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0AAF3BA-D147-4C66-A7B4-F93E217C61B3}"/>
                  </a:ext>
                </a:extLst>
              </p:cNvPr>
              <p:cNvSpPr txBox="1"/>
              <p:nvPr/>
            </p:nvSpPr>
            <p:spPr>
              <a:xfrm>
                <a:off x="417689" y="1207911"/>
                <a:ext cx="9866488" cy="900439"/>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给定大质数</a:t>
                </a:r>
                <a:r>
                  <a:rPr lang="en-US" altLang="zh-CN">
                    <a:solidFill>
                      <a:srgbClr val="00539E"/>
                    </a:solidFill>
                    <a:latin typeface="微软雅黑" panose="020B0503020204020204" pitchFamily="34" charset="-122"/>
                    <a:ea typeface="微软雅黑" panose="020B0503020204020204" pitchFamily="34" charset="-122"/>
                  </a:rPr>
                  <a:t>P1, P2</a:t>
                </a:r>
                <a:r>
                  <a:rPr lang="zh-CN" altLang="en-US">
                    <a:solidFill>
                      <a:srgbClr val="00539E"/>
                    </a:solidFill>
                    <a:latin typeface="微软雅黑" panose="020B0503020204020204" pitchFamily="34" charset="-122"/>
                    <a:ea typeface="微软雅黑" panose="020B0503020204020204" pitchFamily="34" charset="-122"/>
                  </a:rPr>
                  <a:t>，若只给出它们的乘积</a:t>
                </a:r>
                <a:r>
                  <a:rPr lang="en-US" altLang="zh-CN">
                    <a:solidFill>
                      <a:srgbClr val="00539E"/>
                    </a:solidFill>
                    <a:latin typeface="微软雅黑" panose="020B0503020204020204" pitchFamily="34" charset="-122"/>
                    <a:ea typeface="微软雅黑" panose="020B0503020204020204" pitchFamily="34" charset="-122"/>
                  </a:rPr>
                  <a:t>M</a:t>
                </a:r>
                <a:r>
                  <a:rPr lang="zh-CN" altLang="en-US">
                    <a:solidFill>
                      <a:srgbClr val="00539E"/>
                    </a:solidFill>
                    <a:latin typeface="微软雅黑" panose="020B0503020204020204" pitchFamily="34" charset="-122"/>
                    <a:ea typeface="微软雅黑" panose="020B0503020204020204" pitchFamily="34" charset="-122"/>
                  </a:rPr>
                  <a:t>，则很难将</a:t>
                </a:r>
                <a:r>
                  <a:rPr lang="en-US" altLang="zh-CN">
                    <a:solidFill>
                      <a:srgbClr val="00539E"/>
                    </a:solidFill>
                    <a:latin typeface="微软雅黑" panose="020B0503020204020204" pitchFamily="34" charset="-122"/>
                    <a:ea typeface="微软雅黑" panose="020B0503020204020204" pitchFamily="34" charset="-122"/>
                  </a:rPr>
                  <a:t>M</a:t>
                </a:r>
                <a:r>
                  <a:rPr lang="zh-CN" altLang="en-US">
                    <a:solidFill>
                      <a:srgbClr val="00539E"/>
                    </a:solidFill>
                    <a:latin typeface="微软雅黑" panose="020B0503020204020204" pitchFamily="34" charset="-122"/>
                    <a:ea typeface="微软雅黑" panose="020B0503020204020204" pitchFamily="34" charset="-122"/>
                  </a:rPr>
                  <a:t>分解为</a:t>
                </a:r>
                <a:r>
                  <a:rPr lang="en-US" altLang="zh-CN">
                    <a:solidFill>
                      <a:srgbClr val="00539E"/>
                    </a:solidFill>
                    <a:latin typeface="微软雅黑" panose="020B0503020204020204" pitchFamily="34" charset="-122"/>
                    <a:ea typeface="微软雅黑" panose="020B0503020204020204" pitchFamily="34" charset="-122"/>
                  </a:rPr>
                  <a:t>P1, P2</a:t>
                </a: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当</a:t>
                </a:r>
                <a:r>
                  <a:rPr lang="en-US" altLang="zh-CN">
                    <a:solidFill>
                      <a:srgbClr val="00539E"/>
                    </a:solidFill>
                    <a:latin typeface="微软雅黑" panose="020B0503020204020204" pitchFamily="34" charset="-122"/>
                    <a:ea typeface="微软雅黑" panose="020B0503020204020204" pitchFamily="34" charset="-122"/>
                  </a:rPr>
                  <a:t>M</a:t>
                </a:r>
                <a:r>
                  <a:rPr lang="zh-CN" altLang="en-US">
                    <a:solidFill>
                      <a:srgbClr val="00539E"/>
                    </a:solidFill>
                    <a:latin typeface="微软雅黑" panose="020B0503020204020204" pitchFamily="34" charset="-122"/>
                    <a:ea typeface="微软雅黑" panose="020B0503020204020204" pitchFamily="34" charset="-122"/>
                  </a:rPr>
                  <a:t>的数量级达到</a:t>
                </a:r>
                <a:r>
                  <a:rPr lang="en-US" altLang="zh-CN">
                    <a:solidFill>
                      <a:srgbClr val="00539E"/>
                    </a:solidFill>
                    <a:latin typeface="微软雅黑" panose="020B0503020204020204" pitchFamily="34" charset="-122"/>
                    <a:ea typeface="微软雅黑" panose="020B0503020204020204" pitchFamily="34" charset="-122"/>
                  </a:rPr>
                  <a:t> </a:t>
                </a:r>
                <a14:m>
                  <m:oMath xmlns:m="http://schemas.openxmlformats.org/officeDocument/2006/math">
                    <m:sSup>
                      <m:sSupPr>
                        <m:ctrlPr>
                          <a:rPr lang="en-US" altLang="zh-CN" b="0" i="1" smtClean="0">
                            <a:solidFill>
                              <a:srgbClr val="00539E"/>
                            </a:solidFill>
                            <a:latin typeface="Cambria Math" panose="02040503050406030204" pitchFamily="18" charset="0"/>
                            <a:ea typeface="微软雅黑" panose="020B0503020204020204" pitchFamily="34" charset="-122"/>
                          </a:rPr>
                        </m:ctrlPr>
                      </m:sSupPr>
                      <m:e>
                        <m:r>
                          <a:rPr lang="en-US" altLang="zh-CN" b="0" i="1" smtClean="0">
                            <a:solidFill>
                              <a:srgbClr val="00539E"/>
                            </a:solidFill>
                            <a:latin typeface="Cambria Math" panose="02040503050406030204" pitchFamily="18" charset="0"/>
                            <a:ea typeface="微软雅黑" panose="020B0503020204020204" pitchFamily="34" charset="-122"/>
                          </a:rPr>
                          <m:t>10</m:t>
                        </m:r>
                      </m:e>
                      <m:sup>
                        <m:r>
                          <a:rPr lang="en-US" altLang="zh-CN" b="0" i="1" smtClean="0">
                            <a:solidFill>
                              <a:srgbClr val="00539E"/>
                            </a:solidFill>
                            <a:latin typeface="Cambria Math" panose="02040503050406030204" pitchFamily="18" charset="0"/>
                            <a:ea typeface="微软雅黑" panose="020B0503020204020204" pitchFamily="34" charset="-122"/>
                          </a:rPr>
                          <m:t>12</m:t>
                        </m:r>
                      </m:sup>
                    </m:sSup>
                  </m:oMath>
                </a14:m>
                <a:r>
                  <a:rPr lang="zh-CN" altLang="en-US">
                    <a:solidFill>
                      <a:srgbClr val="00539E"/>
                    </a:solidFill>
                    <a:latin typeface="微软雅黑" panose="020B0503020204020204" pitchFamily="34" charset="-122"/>
                    <a:ea typeface="微软雅黑" panose="020B0503020204020204" pitchFamily="34" charset="-122"/>
                  </a:rPr>
                  <a:t> 时，</a:t>
                </a:r>
                <a:r>
                  <a:rPr lang="en-US" altLang="zh-CN">
                    <a:solidFill>
                      <a:srgbClr val="00539E"/>
                    </a:solidFill>
                    <a:latin typeface="微软雅黑" panose="020B0503020204020204" pitchFamily="34" charset="-122"/>
                    <a:ea typeface="微软雅黑" panose="020B0503020204020204" pitchFamily="34" charset="-122"/>
                  </a:rPr>
                  <a:t>Z3-Solver</a:t>
                </a:r>
                <a:r>
                  <a:rPr lang="zh-CN" altLang="en-US">
                    <a:solidFill>
                      <a:srgbClr val="00539E"/>
                    </a:solidFill>
                    <a:latin typeface="微软雅黑" panose="020B0503020204020204" pitchFamily="34" charset="-122"/>
                    <a:ea typeface="微软雅黑" panose="020B0503020204020204" pitchFamily="34" charset="-122"/>
                  </a:rPr>
                  <a:t>就无法完成整数分解问题</a:t>
                </a:r>
              </a:p>
            </p:txBody>
          </p:sp>
        </mc:Choice>
        <mc:Fallback xmlns="">
          <p:sp>
            <p:nvSpPr>
              <p:cNvPr id="4" name="文本框 3">
                <a:extLst>
                  <a:ext uri="{FF2B5EF4-FFF2-40B4-BE49-F238E27FC236}">
                    <a16:creationId xmlns:a16="http://schemas.microsoft.com/office/drawing/2014/main" id="{D0AAF3BA-D147-4C66-A7B4-F93E217C61B3}"/>
                  </a:ext>
                </a:extLst>
              </p:cNvPr>
              <p:cNvSpPr txBox="1">
                <a:spLocks noRot="1" noChangeAspect="1" noMove="1" noResize="1" noEditPoints="1" noAdjustHandles="1" noChangeArrowheads="1" noChangeShapeType="1" noTextEdit="1"/>
              </p:cNvSpPr>
              <p:nvPr/>
            </p:nvSpPr>
            <p:spPr>
              <a:xfrm>
                <a:off x="417689" y="1207911"/>
                <a:ext cx="9866488" cy="900439"/>
              </a:xfrm>
              <a:prstGeom prst="rect">
                <a:avLst/>
              </a:prstGeom>
              <a:blipFill>
                <a:blip r:embed="rId2"/>
                <a:stretch>
                  <a:fillRect l="-556" b="-675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F6748A7-7DD8-45FF-9BB0-1E574FDCFF2B}"/>
              </a:ext>
            </a:extLst>
          </p:cNvPr>
          <p:cNvPicPr>
            <a:picLocks noChangeAspect="1"/>
          </p:cNvPicPr>
          <p:nvPr/>
        </p:nvPicPr>
        <p:blipFill>
          <a:blip r:embed="rId3"/>
          <a:stretch>
            <a:fillRect/>
          </a:stretch>
        </p:blipFill>
        <p:spPr>
          <a:xfrm>
            <a:off x="207081" y="2479146"/>
            <a:ext cx="5162550" cy="4067175"/>
          </a:xfrm>
          <a:prstGeom prst="rect">
            <a:avLst/>
          </a:prstGeom>
        </p:spPr>
      </p:pic>
      <p:pic>
        <p:nvPicPr>
          <p:cNvPr id="7" name="图片 6">
            <a:extLst>
              <a:ext uri="{FF2B5EF4-FFF2-40B4-BE49-F238E27FC236}">
                <a16:creationId xmlns:a16="http://schemas.microsoft.com/office/drawing/2014/main" id="{F8BCBD55-F728-4B1B-A4B9-F27882468FBE}"/>
              </a:ext>
            </a:extLst>
          </p:cNvPr>
          <p:cNvPicPr>
            <a:picLocks noChangeAspect="1"/>
          </p:cNvPicPr>
          <p:nvPr/>
        </p:nvPicPr>
        <p:blipFill>
          <a:blip r:embed="rId4"/>
          <a:stretch>
            <a:fillRect/>
          </a:stretch>
        </p:blipFill>
        <p:spPr>
          <a:xfrm>
            <a:off x="4766381" y="2592034"/>
            <a:ext cx="2952750" cy="1019175"/>
          </a:xfrm>
          <a:prstGeom prst="rect">
            <a:avLst/>
          </a:prstGeom>
        </p:spPr>
      </p:pic>
      <p:pic>
        <p:nvPicPr>
          <p:cNvPr id="8" name="图片 7">
            <a:extLst>
              <a:ext uri="{FF2B5EF4-FFF2-40B4-BE49-F238E27FC236}">
                <a16:creationId xmlns:a16="http://schemas.microsoft.com/office/drawing/2014/main" id="{394FC542-CBF0-4464-9C8B-4ADD054FB1F3}"/>
              </a:ext>
            </a:extLst>
          </p:cNvPr>
          <p:cNvPicPr>
            <a:picLocks noChangeAspect="1"/>
          </p:cNvPicPr>
          <p:nvPr/>
        </p:nvPicPr>
        <p:blipFill>
          <a:blip r:embed="rId5"/>
          <a:stretch>
            <a:fillRect/>
          </a:stretch>
        </p:blipFill>
        <p:spPr>
          <a:xfrm>
            <a:off x="8575323" y="2201334"/>
            <a:ext cx="3390900" cy="1799253"/>
          </a:xfrm>
          <a:prstGeom prst="rect">
            <a:avLst/>
          </a:prstGeom>
        </p:spPr>
      </p:pic>
      <p:cxnSp>
        <p:nvCxnSpPr>
          <p:cNvPr id="10" name="直接箭头连接符 9">
            <a:extLst>
              <a:ext uri="{FF2B5EF4-FFF2-40B4-BE49-F238E27FC236}">
                <a16:creationId xmlns:a16="http://schemas.microsoft.com/office/drawing/2014/main" id="{692D6A14-F9F2-4510-88EE-452AFB0123F3}"/>
              </a:ext>
            </a:extLst>
          </p:cNvPr>
          <p:cNvCxnSpPr>
            <a:cxnSpLocks/>
          </p:cNvCxnSpPr>
          <p:nvPr/>
        </p:nvCxnSpPr>
        <p:spPr>
          <a:xfrm>
            <a:off x="7890933" y="3100961"/>
            <a:ext cx="5080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2" name="图片 11">
            <a:extLst>
              <a:ext uri="{FF2B5EF4-FFF2-40B4-BE49-F238E27FC236}">
                <a16:creationId xmlns:a16="http://schemas.microsoft.com/office/drawing/2014/main" id="{0070A81B-59C5-4D82-8A6B-57C5A3329F6D}"/>
              </a:ext>
            </a:extLst>
          </p:cNvPr>
          <p:cNvPicPr>
            <a:picLocks noChangeAspect="1"/>
          </p:cNvPicPr>
          <p:nvPr/>
        </p:nvPicPr>
        <p:blipFill>
          <a:blip r:embed="rId6"/>
          <a:stretch>
            <a:fillRect/>
          </a:stretch>
        </p:blipFill>
        <p:spPr>
          <a:xfrm>
            <a:off x="5047897" y="4527021"/>
            <a:ext cx="2549525" cy="989722"/>
          </a:xfrm>
          <a:prstGeom prst="rect">
            <a:avLst/>
          </a:prstGeom>
        </p:spPr>
      </p:pic>
      <p:pic>
        <p:nvPicPr>
          <p:cNvPr id="13" name="图片 12">
            <a:extLst>
              <a:ext uri="{FF2B5EF4-FFF2-40B4-BE49-F238E27FC236}">
                <a16:creationId xmlns:a16="http://schemas.microsoft.com/office/drawing/2014/main" id="{AC3A4E2F-81D7-4A45-8563-015EABEB4F09}"/>
              </a:ext>
            </a:extLst>
          </p:cNvPr>
          <p:cNvPicPr>
            <a:picLocks noChangeAspect="1"/>
          </p:cNvPicPr>
          <p:nvPr/>
        </p:nvPicPr>
        <p:blipFill>
          <a:blip r:embed="rId7"/>
          <a:stretch>
            <a:fillRect/>
          </a:stretch>
        </p:blipFill>
        <p:spPr>
          <a:xfrm>
            <a:off x="8559800" y="4213225"/>
            <a:ext cx="3030426" cy="2469797"/>
          </a:xfrm>
          <a:prstGeom prst="rect">
            <a:avLst/>
          </a:prstGeom>
        </p:spPr>
      </p:pic>
      <p:cxnSp>
        <p:nvCxnSpPr>
          <p:cNvPr id="15" name="直接箭头连接符 14">
            <a:extLst>
              <a:ext uri="{FF2B5EF4-FFF2-40B4-BE49-F238E27FC236}">
                <a16:creationId xmlns:a16="http://schemas.microsoft.com/office/drawing/2014/main" id="{1C16C754-3FC1-41D4-AAD3-8DEB725272C3}"/>
              </a:ext>
            </a:extLst>
          </p:cNvPr>
          <p:cNvCxnSpPr/>
          <p:nvPr/>
        </p:nvCxnSpPr>
        <p:spPr>
          <a:xfrm>
            <a:off x="7800622" y="4989689"/>
            <a:ext cx="53057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21247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C78A72-6BB9-46D7-9685-3D3233787261}"/>
              </a:ext>
            </a:extLst>
          </p:cNvPr>
          <p:cNvSpPr/>
          <p:nvPr/>
        </p:nvSpPr>
        <p:spPr>
          <a:xfrm>
            <a:off x="1152000" y="288000"/>
            <a:ext cx="103739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击败符号执行工具的一些</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Trick –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去符号化</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a:extLst>
              <a:ext uri="{FF2B5EF4-FFF2-40B4-BE49-F238E27FC236}">
                <a16:creationId xmlns:a16="http://schemas.microsoft.com/office/drawing/2014/main" id="{97C8B2E7-C165-4CAD-A9B0-88BBF97CC6FD}"/>
              </a:ext>
            </a:extLst>
          </p:cNvPr>
          <p:cNvGrpSpPr/>
          <p:nvPr/>
        </p:nvGrpSpPr>
        <p:grpSpPr>
          <a:xfrm>
            <a:off x="248352" y="1162755"/>
            <a:ext cx="9460089" cy="5164184"/>
            <a:chOff x="767643" y="1162755"/>
            <a:chExt cx="9460089" cy="5164184"/>
          </a:xfrm>
        </p:grpSpPr>
        <p:sp>
          <p:nvSpPr>
            <p:cNvPr id="3" name="文本框 2">
              <a:extLst>
                <a:ext uri="{FF2B5EF4-FFF2-40B4-BE49-F238E27FC236}">
                  <a16:creationId xmlns:a16="http://schemas.microsoft.com/office/drawing/2014/main" id="{16DB2759-5D9B-4BE8-A2CD-1F446E10E383}"/>
                </a:ext>
              </a:extLst>
            </p:cNvPr>
            <p:cNvSpPr txBox="1"/>
            <p:nvPr/>
          </p:nvSpPr>
          <p:spPr>
            <a:xfrm>
              <a:off x="767643" y="1162755"/>
              <a:ext cx="9460089" cy="2120902"/>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在符号执行工具中，符号值的传播是具有一定规律的</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e.g.</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mov	local_var1, eax</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&gt; </a:t>
              </a:r>
              <a:r>
                <a:rPr lang="zh-CN" altLang="en-US">
                  <a:solidFill>
                    <a:srgbClr val="00539E"/>
                  </a:solidFill>
                  <a:latin typeface="微软雅黑" panose="020B0503020204020204" pitchFamily="34" charset="-122"/>
                  <a:ea typeface="微软雅黑" panose="020B0503020204020204" pitchFamily="34" charset="-122"/>
                </a:rPr>
                <a:t>如果</a:t>
              </a:r>
              <a:r>
                <a:rPr lang="en-US" altLang="zh-CN">
                  <a:solidFill>
                    <a:srgbClr val="00539E"/>
                  </a:solidFill>
                  <a:latin typeface="微软雅黑" panose="020B0503020204020204" pitchFamily="34" charset="-122"/>
                  <a:ea typeface="微软雅黑" panose="020B0503020204020204" pitchFamily="34" charset="-122"/>
                </a:rPr>
                <a:t>eax</a:t>
              </a:r>
              <a:r>
                <a:rPr lang="zh-CN" altLang="en-US">
                  <a:solidFill>
                    <a:srgbClr val="00539E"/>
                  </a:solidFill>
                  <a:latin typeface="微软雅黑" panose="020B0503020204020204" pitchFamily="34" charset="-122"/>
                  <a:ea typeface="微软雅黑" panose="020B0503020204020204" pitchFamily="34" charset="-122"/>
                </a:rPr>
                <a:t>是符号值，那么</a:t>
              </a:r>
              <a:r>
                <a:rPr lang="en-US" altLang="zh-CN">
                  <a:solidFill>
                    <a:srgbClr val="00539E"/>
                  </a:solidFill>
                  <a:latin typeface="微软雅黑" panose="020B0503020204020204" pitchFamily="34" charset="-122"/>
                  <a:ea typeface="微软雅黑" panose="020B0503020204020204" pitchFamily="34" charset="-122"/>
                </a:rPr>
                <a:t>local_var1</a:t>
              </a:r>
              <a:r>
                <a:rPr lang="zh-CN" altLang="en-US">
                  <a:solidFill>
                    <a:srgbClr val="00539E"/>
                  </a:solidFill>
                  <a:latin typeface="微软雅黑" panose="020B0503020204020204" pitchFamily="34" charset="-122"/>
                  <a:ea typeface="微软雅黑" panose="020B0503020204020204" pitchFamily="34" charset="-122"/>
                </a:rPr>
                <a:t>也是符号值</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但是，当涉及到</a:t>
              </a:r>
              <a:r>
                <a:rPr lang="en-US" altLang="zh-CN" b="1">
                  <a:solidFill>
                    <a:srgbClr val="00539E"/>
                  </a:solidFill>
                  <a:latin typeface="微软雅黑" panose="020B0503020204020204" pitchFamily="34" charset="-122"/>
                  <a:ea typeface="微软雅黑" panose="020B0503020204020204" pitchFamily="34" charset="-122"/>
                </a:rPr>
                <a:t>OS API</a:t>
              </a:r>
              <a:r>
                <a:rPr lang="zh-CN" altLang="en-US" b="1">
                  <a:solidFill>
                    <a:srgbClr val="00539E"/>
                  </a:solidFill>
                  <a:latin typeface="微软雅黑" panose="020B0503020204020204" pitchFamily="34" charset="-122"/>
                  <a:ea typeface="微软雅黑" panose="020B0503020204020204" pitchFamily="34" charset="-122"/>
                </a:rPr>
                <a:t>时，符号执行工具的符号值传播规则就存在问题了</a:t>
              </a:r>
              <a:endParaRPr lang="en-US" altLang="zh-CN" b="1">
                <a:solidFill>
                  <a:srgbClr val="00539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BF2E1DD-4C1B-4F96-8FFD-7CF9AE6BC6F2}"/>
                </a:ext>
              </a:extLst>
            </p:cNvPr>
            <p:cNvPicPr>
              <a:picLocks noChangeAspect="1"/>
            </p:cNvPicPr>
            <p:nvPr/>
          </p:nvPicPr>
          <p:blipFill>
            <a:blip r:embed="rId2"/>
            <a:stretch>
              <a:fillRect/>
            </a:stretch>
          </p:blipFill>
          <p:spPr>
            <a:xfrm>
              <a:off x="820560" y="3473979"/>
              <a:ext cx="7642879" cy="1470554"/>
            </a:xfrm>
            <a:prstGeom prst="rect">
              <a:avLst/>
            </a:prstGeom>
          </p:spPr>
        </p:pic>
        <p:sp>
          <p:nvSpPr>
            <p:cNvPr id="6" name="文本框 5">
              <a:extLst>
                <a:ext uri="{FF2B5EF4-FFF2-40B4-BE49-F238E27FC236}">
                  <a16:creationId xmlns:a16="http://schemas.microsoft.com/office/drawing/2014/main" id="{97688909-4373-456D-BFA2-6A5C3602342C}"/>
                </a:ext>
              </a:extLst>
            </p:cNvPr>
            <p:cNvSpPr txBox="1"/>
            <p:nvPr/>
          </p:nvSpPr>
          <p:spPr>
            <a:xfrm>
              <a:off x="3070578" y="5000978"/>
              <a:ext cx="2709333" cy="369332"/>
            </a:xfrm>
            <a:prstGeom prst="rect">
              <a:avLst/>
            </a:prstGeom>
            <a:noFill/>
          </p:spPr>
          <p:txBody>
            <a:bodyPr wrap="square" rtlCol="0">
              <a:spAutoFit/>
            </a:bodyPr>
            <a:lstStyle/>
            <a:p>
              <a:r>
                <a:rPr lang="en-US" altLang="zh-CN" b="1">
                  <a:solidFill>
                    <a:srgbClr val="00539E"/>
                  </a:solidFill>
                  <a:latin typeface="微软雅黑" panose="020B0503020204020204" pitchFamily="34" charset="-122"/>
                  <a:ea typeface="微软雅黑" panose="020B0503020204020204" pitchFamily="34" charset="-122"/>
                </a:rPr>
                <a:t>Angr,</a:t>
              </a:r>
              <a:r>
                <a:rPr lang="zh-CN" altLang="en-US" b="1">
                  <a:solidFill>
                    <a:srgbClr val="00539E"/>
                  </a:solidFill>
                  <a:latin typeface="微软雅黑" panose="020B0503020204020204" pitchFamily="34" charset="-122"/>
                  <a:ea typeface="微软雅黑" panose="020B0503020204020204" pitchFamily="34" charset="-122"/>
                </a:rPr>
                <a:t> </a:t>
              </a:r>
              <a:r>
                <a:rPr lang="en-US" altLang="zh-CN" b="1">
                  <a:solidFill>
                    <a:srgbClr val="00539E"/>
                  </a:solidFill>
                  <a:latin typeface="微软雅黑" panose="020B0503020204020204" pitchFamily="34" charset="-122"/>
                  <a:ea typeface="微软雅黑" panose="020B0503020204020204" pitchFamily="34" charset="-122"/>
                </a:rPr>
                <a:t>libc.sprintf</a:t>
              </a:r>
              <a:r>
                <a:rPr lang="zh-CN" altLang="en-US" b="1">
                  <a:solidFill>
                    <a:srgbClr val="00539E"/>
                  </a:solidFill>
                  <a:latin typeface="微软雅黑" panose="020B0503020204020204" pitchFamily="34" charset="-122"/>
                  <a:ea typeface="微软雅黑" panose="020B0503020204020204" pitchFamily="34" charset="-122"/>
                </a:rPr>
                <a:t>函数</a:t>
              </a:r>
            </a:p>
          </p:txBody>
        </p:sp>
        <p:sp>
          <p:nvSpPr>
            <p:cNvPr id="7" name="文本框 6">
              <a:extLst>
                <a:ext uri="{FF2B5EF4-FFF2-40B4-BE49-F238E27FC236}">
                  <a16:creationId xmlns:a16="http://schemas.microsoft.com/office/drawing/2014/main" id="{3216AF1A-7922-4D84-AA9D-3AA321E55783}"/>
                </a:ext>
              </a:extLst>
            </p:cNvPr>
            <p:cNvSpPr txBox="1"/>
            <p:nvPr/>
          </p:nvSpPr>
          <p:spPr>
            <a:xfrm>
              <a:off x="801511" y="5452532"/>
              <a:ext cx="8737600" cy="874407"/>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Angr, libc.sprintf</a:t>
              </a:r>
              <a:r>
                <a:rPr lang="zh-CN" altLang="en-US">
                  <a:solidFill>
                    <a:srgbClr val="00539E"/>
                  </a:solidFill>
                  <a:latin typeface="微软雅黑" panose="020B0503020204020204" pitchFamily="34" charset="-122"/>
                  <a:ea typeface="微软雅黑" panose="020B0503020204020204" pitchFamily="34" charset="-122"/>
                </a:rPr>
                <a:t>的做法是</a:t>
              </a:r>
              <a:r>
                <a:rPr lang="zh-CN" altLang="en-US" b="1">
                  <a:solidFill>
                    <a:srgbClr val="00539E"/>
                  </a:solidFill>
                  <a:latin typeface="微软雅黑" panose="020B0503020204020204" pitchFamily="34" charset="-122"/>
                  <a:ea typeface="微软雅黑" panose="020B0503020204020204" pitchFamily="34" charset="-122"/>
                </a:rPr>
                <a:t>取一个具体值代替符号值，填入</a:t>
              </a:r>
              <a:r>
                <a:rPr lang="en-US" altLang="zh-CN" b="1">
                  <a:solidFill>
                    <a:srgbClr val="00539E"/>
                  </a:solidFill>
                  <a:latin typeface="微软雅黑" panose="020B0503020204020204" pitchFamily="34" charset="-122"/>
                  <a:ea typeface="微软雅黑" panose="020B0503020204020204" pitchFamily="34" charset="-122"/>
                </a:rPr>
                <a:t>dst_ptr</a:t>
              </a: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符号值经过</a:t>
              </a:r>
              <a:r>
                <a:rPr lang="en-US" altLang="zh-CN" b="1">
                  <a:solidFill>
                    <a:srgbClr val="00539E"/>
                  </a:solidFill>
                  <a:latin typeface="微软雅黑" panose="020B0503020204020204" pitchFamily="34" charset="-122"/>
                  <a:ea typeface="微软雅黑" panose="020B0503020204020204" pitchFamily="34" charset="-122"/>
                </a:rPr>
                <a:t>sprintf</a:t>
              </a:r>
              <a:r>
                <a:rPr lang="zh-CN" altLang="en-US" b="1">
                  <a:solidFill>
                    <a:srgbClr val="00539E"/>
                  </a:solidFill>
                  <a:latin typeface="微软雅黑" panose="020B0503020204020204" pitchFamily="34" charset="-122"/>
                  <a:ea typeface="微软雅黑" panose="020B0503020204020204" pitchFamily="34" charset="-122"/>
                </a:rPr>
                <a:t>传播就变成了具体值</a:t>
              </a:r>
              <a:r>
                <a:rPr lang="zh-CN" altLang="en-US">
                  <a:solidFill>
                    <a:srgbClr val="00539E"/>
                  </a:solidFill>
                  <a:latin typeface="微软雅黑" panose="020B0503020204020204" pitchFamily="34" charset="-122"/>
                  <a:ea typeface="微软雅黑" panose="020B0503020204020204" pitchFamily="34" charset="-122"/>
                </a:rPr>
                <a:t>，这即是去符号化的过程</a:t>
              </a:r>
              <a:endParaRPr lang="en-US" altLang="zh-CN">
                <a:solidFill>
                  <a:srgbClr val="00539E"/>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52A3ED75-DEB0-4064-95E0-F8417EC6A0E7}"/>
              </a:ext>
            </a:extLst>
          </p:cNvPr>
          <p:cNvSpPr txBox="1"/>
          <p:nvPr/>
        </p:nvSpPr>
        <p:spPr>
          <a:xfrm>
            <a:off x="7992534" y="1174045"/>
            <a:ext cx="3397955" cy="1705403"/>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 = symvar;</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sprint(buf, “%d”, x);</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 = atoi(buf);</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a:t>
            </a:r>
            <a:r>
              <a:rPr lang="zh-CN" altLang="en-US">
                <a:solidFill>
                  <a:srgbClr val="00539E"/>
                </a:solidFill>
                <a:latin typeface="微软雅黑" panose="020B0503020204020204" pitchFamily="34" charset="-122"/>
                <a:ea typeface="微软雅黑" panose="020B0503020204020204" pitchFamily="34" charset="-122"/>
              </a:rPr>
              <a:t>从符号值变成了具体值</a:t>
            </a:r>
          </a:p>
        </p:txBody>
      </p:sp>
      <p:sp>
        <p:nvSpPr>
          <p:cNvPr id="10" name="文本框 9">
            <a:extLst>
              <a:ext uri="{FF2B5EF4-FFF2-40B4-BE49-F238E27FC236}">
                <a16:creationId xmlns:a16="http://schemas.microsoft.com/office/drawing/2014/main" id="{723644E9-4381-44A8-A71F-2B9A557D1E33}"/>
              </a:ext>
            </a:extLst>
          </p:cNvPr>
          <p:cNvSpPr txBox="1"/>
          <p:nvPr/>
        </p:nvSpPr>
        <p:spPr>
          <a:xfrm>
            <a:off x="8105422" y="3646310"/>
            <a:ext cx="3273778" cy="1705403"/>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 = symvar;</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sprint(buf, “%d0”, x);</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 = atoi(buf);</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 /= 10;</a:t>
            </a:r>
          </a:p>
        </p:txBody>
      </p:sp>
      <p:sp>
        <p:nvSpPr>
          <p:cNvPr id="11" name="文本框 10">
            <a:extLst>
              <a:ext uri="{FF2B5EF4-FFF2-40B4-BE49-F238E27FC236}">
                <a16:creationId xmlns:a16="http://schemas.microsoft.com/office/drawing/2014/main" id="{73DD5051-9457-43A5-8FDB-5686B7AD9D9B}"/>
              </a:ext>
            </a:extLst>
          </p:cNvPr>
          <p:cNvSpPr txBox="1"/>
          <p:nvPr/>
        </p:nvSpPr>
        <p:spPr>
          <a:xfrm>
            <a:off x="8692444" y="5373511"/>
            <a:ext cx="1896533" cy="369332"/>
          </a:xfrm>
          <a:prstGeom prst="rect">
            <a:avLst/>
          </a:prstGeom>
          <a:noFill/>
        </p:spPr>
        <p:txBody>
          <a:bodyPr wrap="square" rtlCol="0">
            <a:spAutoFit/>
          </a:bodyPr>
          <a:lstStyle/>
          <a:p>
            <a:r>
              <a:rPr lang="zh-CN" altLang="en-US" b="1">
                <a:solidFill>
                  <a:srgbClr val="00539E"/>
                </a:solidFill>
                <a:latin typeface="微软雅黑" panose="020B0503020204020204" pitchFamily="34" charset="-122"/>
                <a:ea typeface="微软雅黑" panose="020B0503020204020204" pitchFamily="34" charset="-122"/>
              </a:rPr>
              <a:t>更复杂的版本</a:t>
            </a:r>
          </a:p>
        </p:txBody>
      </p:sp>
    </p:spTree>
    <p:extLst>
      <p:ext uri="{BB962C8B-B14F-4D97-AF65-F5344CB8AC3E}">
        <p14:creationId xmlns:p14="http://schemas.microsoft.com/office/powerpoint/2010/main" val="2106766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D36299A-2E86-4DAC-B19E-523ADA719B9B}"/>
              </a:ext>
            </a:extLst>
          </p:cNvPr>
          <p:cNvSpPr/>
          <p:nvPr/>
        </p:nvSpPr>
        <p:spPr>
          <a:xfrm>
            <a:off x="1152000" y="288000"/>
            <a:ext cx="103739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击败符号执行工具的一些</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Trick –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符号内存寻址</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6245C671-86E9-47D0-A3E5-02E0C59E27C8}"/>
              </a:ext>
            </a:extLst>
          </p:cNvPr>
          <p:cNvPicPr>
            <a:picLocks noChangeAspect="1"/>
          </p:cNvPicPr>
          <p:nvPr/>
        </p:nvPicPr>
        <p:blipFill>
          <a:blip r:embed="rId2"/>
          <a:stretch>
            <a:fillRect/>
          </a:stretch>
        </p:blipFill>
        <p:spPr>
          <a:xfrm>
            <a:off x="1270352" y="1357487"/>
            <a:ext cx="4396669" cy="2240341"/>
          </a:xfrm>
          <a:prstGeom prst="rect">
            <a:avLst/>
          </a:prstGeom>
        </p:spPr>
      </p:pic>
      <p:grpSp>
        <p:nvGrpSpPr>
          <p:cNvPr id="7" name="组合 6">
            <a:extLst>
              <a:ext uri="{FF2B5EF4-FFF2-40B4-BE49-F238E27FC236}">
                <a16:creationId xmlns:a16="http://schemas.microsoft.com/office/drawing/2014/main" id="{619F51D2-61F1-4C48-ABBB-F9228CFB8937}"/>
              </a:ext>
            </a:extLst>
          </p:cNvPr>
          <p:cNvGrpSpPr/>
          <p:nvPr/>
        </p:nvGrpSpPr>
        <p:grpSpPr>
          <a:xfrm>
            <a:off x="1328032" y="4458935"/>
            <a:ext cx="9009770" cy="1287110"/>
            <a:chOff x="1328032" y="4029957"/>
            <a:chExt cx="9009770" cy="1287110"/>
          </a:xfrm>
        </p:grpSpPr>
        <p:pic>
          <p:nvPicPr>
            <p:cNvPr id="4" name="图片 3">
              <a:extLst>
                <a:ext uri="{FF2B5EF4-FFF2-40B4-BE49-F238E27FC236}">
                  <a16:creationId xmlns:a16="http://schemas.microsoft.com/office/drawing/2014/main" id="{515133C1-5F8F-449D-B75A-BF4346A3F47F}"/>
                </a:ext>
              </a:extLst>
            </p:cNvPr>
            <p:cNvPicPr>
              <a:picLocks noChangeAspect="1"/>
            </p:cNvPicPr>
            <p:nvPr/>
          </p:nvPicPr>
          <p:blipFill>
            <a:blip r:embed="rId3"/>
            <a:stretch>
              <a:fillRect/>
            </a:stretch>
          </p:blipFill>
          <p:spPr>
            <a:xfrm>
              <a:off x="1328032" y="4029957"/>
              <a:ext cx="9009770" cy="1287110"/>
            </a:xfrm>
            <a:prstGeom prst="rect">
              <a:avLst/>
            </a:prstGeom>
          </p:spPr>
        </p:pic>
        <p:sp>
          <p:nvSpPr>
            <p:cNvPr id="5" name="矩形 4">
              <a:extLst>
                <a:ext uri="{FF2B5EF4-FFF2-40B4-BE49-F238E27FC236}">
                  <a16:creationId xmlns:a16="http://schemas.microsoft.com/office/drawing/2014/main" id="{95C83E1F-FFF1-43F9-95F5-4209E56DD974}"/>
                </a:ext>
              </a:extLst>
            </p:cNvPr>
            <p:cNvSpPr/>
            <p:nvPr/>
          </p:nvSpPr>
          <p:spPr>
            <a:xfrm>
              <a:off x="1343378" y="4086578"/>
              <a:ext cx="2698044" cy="3612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a:solidFill>
                    <a:srgbClr val="00539E"/>
                  </a:solidFill>
                  <a:latin typeface="微软雅黑" panose="020B0503020204020204" pitchFamily="34" charset="-122"/>
                  <a:ea typeface="微软雅黑" panose="020B0503020204020204" pitchFamily="34" charset="-122"/>
                </a:rPr>
                <a:t>生成的路径约束形式：</a:t>
              </a:r>
            </a:p>
          </p:txBody>
        </p:sp>
        <p:sp>
          <p:nvSpPr>
            <p:cNvPr id="6" name="矩形 5">
              <a:extLst>
                <a:ext uri="{FF2B5EF4-FFF2-40B4-BE49-F238E27FC236}">
                  <a16:creationId xmlns:a16="http://schemas.microsoft.com/office/drawing/2014/main" id="{73D50E8F-8CDE-4B5B-BA6C-628A3C1187C8}"/>
                </a:ext>
              </a:extLst>
            </p:cNvPr>
            <p:cNvSpPr/>
            <p:nvPr/>
          </p:nvSpPr>
          <p:spPr>
            <a:xfrm>
              <a:off x="9945511" y="4921956"/>
              <a:ext cx="372533" cy="361244"/>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20B82209-427B-45DD-A131-7147386BE326}"/>
              </a:ext>
            </a:extLst>
          </p:cNvPr>
          <p:cNvSpPr txBox="1"/>
          <p:nvPr/>
        </p:nvSpPr>
        <p:spPr>
          <a:xfrm>
            <a:off x="5825067" y="1162755"/>
            <a:ext cx="5971821" cy="212090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检测出不透明谓词所需时间</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插入前：</a:t>
            </a:r>
            <a:r>
              <a:rPr lang="en-US" altLang="zh-CN">
                <a:solidFill>
                  <a:srgbClr val="00539E"/>
                </a:solidFill>
                <a:latin typeface="微软雅黑" panose="020B0503020204020204" pitchFamily="34" charset="-122"/>
                <a:ea typeface="微软雅黑" panose="020B0503020204020204" pitchFamily="34" charset="-122"/>
              </a:rPr>
              <a:t>&lt; 1s</a:t>
            </a:r>
          </a:p>
          <a:p>
            <a:pPr marL="285750" indent="-285750">
              <a:lnSpc>
                <a:spcPct val="150000"/>
              </a:lnSpc>
              <a:buFont typeface="Wingdings" panose="05000000000000000000" pitchFamily="2" charset="2"/>
              <a:buChar char="Ø"/>
            </a:pPr>
            <a:r>
              <a:rPr lang="zh-CN" altLang="en-US">
                <a:solidFill>
                  <a:srgbClr val="00539E"/>
                </a:solidFill>
                <a:latin typeface="微软雅黑" panose="020B0503020204020204" pitchFamily="34" charset="-122"/>
                <a:ea typeface="微软雅黑" panose="020B0503020204020204" pitchFamily="34" charset="-122"/>
              </a:rPr>
              <a:t>插入后：</a:t>
            </a:r>
            <a:r>
              <a:rPr lang="en-US" altLang="zh-CN">
                <a:solidFill>
                  <a:srgbClr val="00539E"/>
                </a:solidFill>
                <a:latin typeface="微软雅黑" panose="020B0503020204020204" pitchFamily="34" charset="-122"/>
                <a:ea typeface="微软雅黑" panose="020B0503020204020204" pitchFamily="34" charset="-122"/>
              </a:rPr>
              <a:t>72s</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符号内存寻址片段能有效加强现有不透明谓词抵抗基于符号执行的反混淆攻击的能力</a:t>
            </a:r>
          </a:p>
        </p:txBody>
      </p:sp>
    </p:spTree>
    <p:extLst>
      <p:ext uri="{BB962C8B-B14F-4D97-AF65-F5344CB8AC3E}">
        <p14:creationId xmlns:p14="http://schemas.microsoft.com/office/powerpoint/2010/main" val="1818420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FC833E4-5656-4C96-B9F1-B1C325103073}"/>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复合使用密码学原语构造轻量级哈希函数</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0896CCCE-0CAC-4868-8074-DF3FED7CC731}"/>
              </a:ext>
            </a:extLst>
          </p:cNvPr>
          <p:cNvPicPr>
            <a:picLocks noChangeAspect="1"/>
          </p:cNvPicPr>
          <p:nvPr/>
        </p:nvPicPr>
        <p:blipFill>
          <a:blip r:embed="rId2"/>
          <a:stretch>
            <a:fillRect/>
          </a:stretch>
        </p:blipFill>
        <p:spPr>
          <a:xfrm>
            <a:off x="1262239" y="1210732"/>
            <a:ext cx="4359628" cy="2388837"/>
          </a:xfrm>
          <a:prstGeom prst="rect">
            <a:avLst/>
          </a:prstGeom>
        </p:spPr>
      </p:pic>
      <p:sp>
        <p:nvSpPr>
          <p:cNvPr id="4" name="文本框 3">
            <a:extLst>
              <a:ext uri="{FF2B5EF4-FFF2-40B4-BE49-F238E27FC236}">
                <a16:creationId xmlns:a16="http://schemas.microsoft.com/office/drawing/2014/main" id="{B0F355A3-8079-427A-8764-DDEB1FCB2658}"/>
              </a:ext>
            </a:extLst>
          </p:cNvPr>
          <p:cNvSpPr txBox="1"/>
          <p:nvPr/>
        </p:nvSpPr>
        <p:spPr>
          <a:xfrm>
            <a:off x="5926666" y="1207911"/>
            <a:ext cx="5633156" cy="3367397"/>
          </a:xfrm>
          <a:prstGeom prst="rect">
            <a:avLst/>
          </a:prstGeom>
          <a:noFill/>
        </p:spPr>
        <p:txBody>
          <a:bodyPr wrap="square" rtlCol="0">
            <a:spAutoFit/>
          </a:bodyPr>
          <a:lstStyle/>
          <a:p>
            <a:pPr>
              <a:lnSpc>
                <a:spcPct val="150000"/>
              </a:lnSpc>
            </a:pPr>
            <a:r>
              <a:rPr lang="en-US" altLang="zh-CN" b="1">
                <a:solidFill>
                  <a:srgbClr val="00539E"/>
                </a:solidFill>
                <a:latin typeface="微软雅黑" panose="020B0503020204020204" pitchFamily="34" charset="-122"/>
                <a:ea typeface="微软雅黑" panose="020B0503020204020204" pitchFamily="34" charset="-122"/>
              </a:rPr>
              <a:t>f1(f2(f3(CONST))) </a:t>
            </a:r>
            <a:r>
              <a:rPr lang="zh-CN" altLang="en-US" b="1">
                <a:solidFill>
                  <a:srgbClr val="00539E"/>
                </a:solidFill>
                <a:latin typeface="微软雅黑" panose="020B0503020204020204" pitchFamily="34" charset="-122"/>
                <a:ea typeface="微软雅黑" panose="020B0503020204020204" pitchFamily="34" charset="-122"/>
              </a:rPr>
              <a:t>是可以在编译时计算出的常量</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fn</a:t>
            </a:r>
            <a:r>
              <a:rPr lang="zh-CN" altLang="en-US">
                <a:solidFill>
                  <a:srgbClr val="00539E"/>
                </a:solidFill>
                <a:latin typeface="微软雅黑" panose="020B0503020204020204" pitchFamily="34" charset="-122"/>
                <a:ea typeface="微软雅黑" panose="020B0503020204020204" pitchFamily="34" charset="-122"/>
              </a:rPr>
              <a:t>是双射函数，可选的双射函数有</a:t>
            </a:r>
            <a:r>
              <a:rPr lang="en-US" altLang="zh-CN">
                <a:solidFill>
                  <a:srgbClr val="00539E"/>
                </a:solidFill>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en-US" altLang="zh-CN">
                <a:solidFill>
                  <a:srgbClr val="00539E"/>
                </a:solidFill>
                <a:latin typeface="微软雅黑" panose="020B0503020204020204" pitchFamily="34" charset="-122"/>
                <a:ea typeface="微软雅黑" panose="020B0503020204020204" pitchFamily="34" charset="-122"/>
              </a:rPr>
              <a:t>Feistel</a:t>
            </a:r>
            <a:r>
              <a:rPr lang="zh-CN" altLang="en-US">
                <a:solidFill>
                  <a:srgbClr val="00539E"/>
                </a:solidFill>
                <a:latin typeface="微软雅黑" panose="020B0503020204020204" pitchFamily="34" charset="-122"/>
                <a:ea typeface="微软雅黑" panose="020B0503020204020204" pitchFamily="34" charset="-122"/>
              </a:rPr>
              <a:t>函数</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类</a:t>
            </a:r>
            <a:r>
              <a:rPr lang="en-US" altLang="zh-CN">
                <a:solidFill>
                  <a:srgbClr val="00539E"/>
                </a:solidFill>
                <a:latin typeface="微软雅黑" panose="020B0503020204020204" pitchFamily="34" charset="-122"/>
                <a:ea typeface="微软雅黑" panose="020B0503020204020204" pitchFamily="34" charset="-122"/>
              </a:rPr>
              <a:t>Feistel</a:t>
            </a:r>
            <a:r>
              <a:rPr lang="zh-CN" altLang="en-US">
                <a:solidFill>
                  <a:srgbClr val="00539E"/>
                </a:solidFill>
                <a:latin typeface="微软雅黑" panose="020B0503020204020204" pitchFamily="34" charset="-122"/>
                <a:ea typeface="微软雅黑" panose="020B0503020204020204" pitchFamily="34" charset="-122"/>
              </a:rPr>
              <a:t>函数</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仿射变换</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数据依赖的循环移位</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异或移位</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数据扩展</a:t>
            </a:r>
            <a:endParaRPr lang="en-US" altLang="zh-CN">
              <a:solidFill>
                <a:srgbClr val="00539E"/>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5DAFFEED-2F81-4DB3-91A9-DE70AE1E7959}"/>
              </a:ext>
            </a:extLst>
          </p:cNvPr>
          <p:cNvSpPr/>
          <p:nvPr/>
        </p:nvSpPr>
        <p:spPr>
          <a:xfrm>
            <a:off x="632177" y="4716638"/>
            <a:ext cx="7100711" cy="1705403"/>
          </a:xfrm>
          <a:prstGeom prst="rect">
            <a:avLst/>
          </a:prstGeom>
        </p:spPr>
        <p:txBody>
          <a:bodyPr wrap="square">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Key Insights:</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先将</a:t>
            </a:r>
            <a:r>
              <a:rPr lang="en-US" altLang="zh-CN">
                <a:solidFill>
                  <a:srgbClr val="00539E"/>
                </a:solidFill>
                <a:latin typeface="微软雅黑" panose="020B0503020204020204" pitchFamily="34" charset="-122"/>
                <a:ea typeface="微软雅黑" panose="020B0503020204020204" pitchFamily="34" charset="-122"/>
              </a:rPr>
              <a:t>symvar</a:t>
            </a:r>
            <a:r>
              <a:rPr lang="zh-CN" altLang="en-US">
                <a:solidFill>
                  <a:srgbClr val="00539E"/>
                </a:solidFill>
                <a:latin typeface="微软雅黑" panose="020B0503020204020204" pitchFamily="34" charset="-122"/>
                <a:ea typeface="微软雅黑" panose="020B0503020204020204" pitchFamily="34" charset="-122"/>
              </a:rPr>
              <a:t>扩展至</a:t>
            </a:r>
            <a:r>
              <a:rPr lang="en-US" altLang="zh-CN">
                <a:solidFill>
                  <a:srgbClr val="00539E"/>
                </a:solidFill>
                <a:latin typeface="微软雅黑" panose="020B0503020204020204" pitchFamily="34" charset="-122"/>
                <a:ea typeface="微软雅黑" panose="020B0503020204020204" pitchFamily="34" charset="-122"/>
              </a:rPr>
              <a:t>int64</a:t>
            </a:r>
            <a:r>
              <a:rPr lang="zh-CN" altLang="en-US">
                <a:solidFill>
                  <a:srgbClr val="00539E"/>
                </a:solidFill>
                <a:latin typeface="微软雅黑" panose="020B0503020204020204" pitchFamily="34" charset="-122"/>
                <a:ea typeface="微软雅黑" panose="020B0503020204020204" pitchFamily="34" charset="-122"/>
              </a:rPr>
              <a:t>类型</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迭代使用</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类</a:t>
            </a:r>
            <a:r>
              <a:rPr lang="en-US" altLang="zh-CN">
                <a:solidFill>
                  <a:srgbClr val="00539E"/>
                </a:solidFill>
                <a:latin typeface="微软雅黑" panose="020B0503020204020204" pitchFamily="34" charset="-122"/>
                <a:ea typeface="微软雅黑" panose="020B0503020204020204" pitchFamily="34" charset="-122"/>
              </a:rPr>
              <a:t>)Feistel</a:t>
            </a:r>
            <a:r>
              <a:rPr lang="zh-CN" altLang="en-US">
                <a:solidFill>
                  <a:srgbClr val="00539E"/>
                </a:solidFill>
                <a:latin typeface="微软雅黑" panose="020B0503020204020204" pitchFamily="34" charset="-122"/>
                <a:ea typeface="微软雅黑" panose="020B0503020204020204" pitchFamily="34" charset="-122"/>
              </a:rPr>
              <a:t>函数</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每使用完一次</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类</a:t>
            </a:r>
            <a:r>
              <a:rPr lang="en-US" altLang="zh-CN">
                <a:solidFill>
                  <a:srgbClr val="00539E"/>
                </a:solidFill>
                <a:latin typeface="微软雅黑" panose="020B0503020204020204" pitchFamily="34" charset="-122"/>
                <a:ea typeface="微软雅黑" panose="020B0503020204020204" pitchFamily="34" charset="-122"/>
              </a:rPr>
              <a:t>)Feistel</a:t>
            </a:r>
            <a:r>
              <a:rPr lang="zh-CN" altLang="en-US">
                <a:solidFill>
                  <a:srgbClr val="00539E"/>
                </a:solidFill>
                <a:latin typeface="微软雅黑" panose="020B0503020204020204" pitchFamily="34" charset="-122"/>
                <a:ea typeface="微软雅黑" panose="020B0503020204020204" pitchFamily="34" charset="-122"/>
              </a:rPr>
              <a:t>函数后再使用仿射变换</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循环</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异或 移位</a:t>
            </a:r>
          </a:p>
        </p:txBody>
      </p:sp>
      <p:sp>
        <p:nvSpPr>
          <p:cNvPr id="6" name="右大括号 5">
            <a:extLst>
              <a:ext uri="{FF2B5EF4-FFF2-40B4-BE49-F238E27FC236}">
                <a16:creationId xmlns:a16="http://schemas.microsoft.com/office/drawing/2014/main" id="{E329F212-6863-4F9C-8A07-33935D072D6F}"/>
              </a:ext>
            </a:extLst>
          </p:cNvPr>
          <p:cNvSpPr/>
          <p:nvPr/>
        </p:nvSpPr>
        <p:spPr>
          <a:xfrm>
            <a:off x="7529689" y="4786489"/>
            <a:ext cx="327378" cy="1851378"/>
          </a:xfrm>
          <a:prstGeom prst="righ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C116DDB-CAE8-453A-97A8-28E9F4DBE69C}"/>
              </a:ext>
            </a:extLst>
          </p:cNvPr>
          <p:cNvSpPr txBox="1"/>
          <p:nvPr/>
        </p:nvSpPr>
        <p:spPr>
          <a:xfrm>
            <a:off x="8026400" y="5226755"/>
            <a:ext cx="3905956"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轻量级哈希函数（时间开销小）</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约束求解器无法求解</a:t>
            </a:r>
          </a:p>
        </p:txBody>
      </p:sp>
    </p:spTree>
    <p:extLst>
      <p:ext uri="{BB962C8B-B14F-4D97-AF65-F5344CB8AC3E}">
        <p14:creationId xmlns:p14="http://schemas.microsoft.com/office/powerpoint/2010/main" val="2870315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FC833E4-5656-4C96-B9F1-B1C325103073}"/>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构造递减循环引入路径爆炸难题</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E0D273BD-7B25-4D5D-8F99-F86B1B31F7F4}"/>
              </a:ext>
            </a:extLst>
          </p:cNvPr>
          <p:cNvPicPr>
            <a:picLocks noChangeAspect="1"/>
          </p:cNvPicPr>
          <p:nvPr/>
        </p:nvPicPr>
        <p:blipFill>
          <a:blip r:embed="rId2"/>
          <a:stretch>
            <a:fillRect/>
          </a:stretch>
        </p:blipFill>
        <p:spPr>
          <a:xfrm>
            <a:off x="411516" y="1503714"/>
            <a:ext cx="3787950" cy="4490642"/>
          </a:xfrm>
          <a:prstGeom prst="rect">
            <a:avLst/>
          </a:prstGeom>
        </p:spPr>
      </p:pic>
      <p:sp>
        <p:nvSpPr>
          <p:cNvPr id="4" name="文本框 3">
            <a:extLst>
              <a:ext uri="{FF2B5EF4-FFF2-40B4-BE49-F238E27FC236}">
                <a16:creationId xmlns:a16="http://schemas.microsoft.com/office/drawing/2014/main" id="{D679C72C-77A7-44DE-811D-EA6804958960}"/>
              </a:ext>
            </a:extLst>
          </p:cNvPr>
          <p:cNvSpPr txBox="1"/>
          <p:nvPr/>
        </p:nvSpPr>
        <p:spPr>
          <a:xfrm>
            <a:off x="4357510" y="1298221"/>
            <a:ext cx="7586133" cy="461389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symvar += GE </a:t>
            </a:r>
            <a:r>
              <a:rPr lang="zh-CN" altLang="en-US">
                <a:solidFill>
                  <a:srgbClr val="00539E"/>
                </a:solidFill>
                <a:latin typeface="微软雅黑" panose="020B0503020204020204" pitchFamily="34" charset="-122"/>
                <a:ea typeface="微软雅黑" panose="020B0503020204020204" pitchFamily="34" charset="-122"/>
              </a:rPr>
              <a:t>是为了增加循环次数，基于路径爆炸的混淆方法的强度与循环次数高度相关</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M1, M2, … Mn</a:t>
            </a:r>
            <a:r>
              <a:rPr lang="zh-CN" altLang="en-US">
                <a:solidFill>
                  <a:srgbClr val="00539E"/>
                </a:solidFill>
                <a:latin typeface="微软雅黑" panose="020B0503020204020204" pitchFamily="34" charset="-122"/>
                <a:ea typeface="微软雅黑" panose="020B0503020204020204" pitchFamily="34" charset="-122"/>
              </a:rPr>
              <a:t>，</a:t>
            </a:r>
            <a:r>
              <a:rPr lang="en-US" altLang="zh-CN">
                <a:solidFill>
                  <a:srgbClr val="00539E"/>
                </a:solidFill>
                <a:latin typeface="微软雅黑" panose="020B0503020204020204" pitchFamily="34" charset="-122"/>
                <a:ea typeface="微软雅黑" panose="020B0503020204020204" pitchFamily="34" charset="-122"/>
              </a:rPr>
              <a:t>N1, N2, …, Nn</a:t>
            </a:r>
            <a:r>
              <a:rPr lang="zh-CN" altLang="en-US">
                <a:solidFill>
                  <a:srgbClr val="00539E"/>
                </a:solidFill>
                <a:latin typeface="微软雅黑" panose="020B0503020204020204" pitchFamily="34" charset="-122"/>
                <a:ea typeface="微软雅黑" panose="020B0503020204020204" pitchFamily="34" charset="-122"/>
              </a:rPr>
              <a:t>都是随机选取的整数</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Key Insight:</a:t>
            </a:r>
          </a:p>
          <a:p>
            <a:pPr marL="285750" indent="-285750">
              <a:lnSpc>
                <a:spcPct val="150000"/>
              </a:lnSpc>
              <a:buFont typeface="Arial" panose="020B0604020202020204" pitchFamily="34" charset="0"/>
              <a:buChar char="•"/>
            </a:pPr>
            <a:r>
              <a:rPr lang="en-US" altLang="zh-CN">
                <a:solidFill>
                  <a:srgbClr val="00539E"/>
                </a:solidFill>
                <a:latin typeface="微软雅黑" panose="020B0503020204020204" pitchFamily="34" charset="-122"/>
                <a:ea typeface="微软雅黑" panose="020B0503020204020204" pitchFamily="34" charset="-122"/>
              </a:rPr>
              <a:t>Mn</a:t>
            </a:r>
            <a:r>
              <a:rPr lang="zh-CN" altLang="en-US">
                <a:solidFill>
                  <a:srgbClr val="00539E"/>
                </a:solidFill>
                <a:latin typeface="微软雅黑" panose="020B0503020204020204" pitchFamily="34" charset="-122"/>
                <a:ea typeface="微软雅黑" panose="020B0503020204020204" pitchFamily="34" charset="-122"/>
              </a:rPr>
              <a:t>互质</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适当选取</a:t>
            </a:r>
            <a:r>
              <a:rPr lang="en-US" altLang="zh-CN">
                <a:solidFill>
                  <a:srgbClr val="00539E"/>
                </a:solidFill>
                <a:latin typeface="微软雅黑" panose="020B0503020204020204" pitchFamily="34" charset="-122"/>
                <a:ea typeface="微软雅黑" panose="020B0503020204020204" pitchFamily="34" charset="-122"/>
              </a:rPr>
              <a:t>Mn, Nn</a:t>
            </a:r>
            <a:r>
              <a:rPr lang="zh-CN" altLang="en-US">
                <a:solidFill>
                  <a:srgbClr val="00539E"/>
                </a:solidFill>
                <a:latin typeface="微软雅黑" panose="020B0503020204020204" pitchFamily="34" charset="-122"/>
                <a:ea typeface="微软雅黑" panose="020B0503020204020204" pitchFamily="34" charset="-122"/>
              </a:rPr>
              <a:t>可以减小循环次数，降低时间开销</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循环结束后，</a:t>
            </a:r>
            <a:r>
              <a:rPr lang="en-US" altLang="zh-CN">
                <a:solidFill>
                  <a:srgbClr val="00539E"/>
                </a:solidFill>
                <a:latin typeface="微软雅黑" panose="020B0503020204020204" pitchFamily="34" charset="-122"/>
                <a:ea typeface="微软雅黑" panose="020B0503020204020204" pitchFamily="34" charset="-122"/>
              </a:rPr>
              <a:t>symvar</a:t>
            </a:r>
            <a:r>
              <a:rPr lang="zh-CN" altLang="en-US">
                <a:solidFill>
                  <a:srgbClr val="00539E"/>
                </a:solidFill>
                <a:latin typeface="微软雅黑" panose="020B0503020204020204" pitchFamily="34" charset="-122"/>
                <a:ea typeface="微软雅黑" panose="020B0503020204020204" pitchFamily="34" charset="-122"/>
              </a:rPr>
              <a:t>的值一定等于</a:t>
            </a:r>
            <a:r>
              <a:rPr lang="en-US" altLang="zh-CN">
                <a:solidFill>
                  <a:srgbClr val="00539E"/>
                </a:solidFill>
                <a:latin typeface="微软雅黑" panose="020B0503020204020204" pitchFamily="34" charset="-122"/>
                <a:ea typeface="微软雅黑" panose="020B0503020204020204" pitchFamily="34" charset="-122"/>
              </a:rPr>
              <a:t>CONST</a:t>
            </a: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可以使用这个循环替换程序中出现的任意常量值</a:t>
            </a:r>
          </a:p>
        </p:txBody>
      </p:sp>
    </p:spTree>
    <p:extLst>
      <p:ext uri="{BB962C8B-B14F-4D97-AF65-F5344CB8AC3E}">
        <p14:creationId xmlns:p14="http://schemas.microsoft.com/office/powerpoint/2010/main" val="1687611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C39FA20-B57C-4B2F-9077-C7FE70AB3423}"/>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抵抗污点分析 </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过污染问题</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D731517D-6BAF-451C-82AF-5926C4DD8F16}"/>
              </a:ext>
            </a:extLst>
          </p:cNvPr>
          <p:cNvSpPr txBox="1"/>
          <p:nvPr/>
        </p:nvSpPr>
        <p:spPr>
          <a:xfrm>
            <a:off x="3838222" y="1117598"/>
            <a:ext cx="7518401" cy="2536400"/>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对于 </a:t>
            </a:r>
            <a:r>
              <a:rPr lang="en-US" altLang="zh-CN">
                <a:solidFill>
                  <a:srgbClr val="00539E"/>
                </a:solidFill>
                <a:latin typeface="微软雅黑" panose="020B0503020204020204" pitchFamily="34" charset="-122"/>
                <a:ea typeface="微软雅黑" panose="020B0503020204020204" pitchFamily="34" charset="-122"/>
              </a:rPr>
              <a:t>mov reg1, [taint_reg + reg2] </a:t>
            </a:r>
            <a:r>
              <a:rPr lang="zh-CN" altLang="en-US">
                <a:solidFill>
                  <a:srgbClr val="00539E"/>
                </a:solidFill>
                <a:latin typeface="微软雅黑" panose="020B0503020204020204" pitchFamily="34" charset="-122"/>
                <a:ea typeface="微软雅黑" panose="020B0503020204020204" pitchFamily="34" charset="-122"/>
              </a:rPr>
              <a:t>类型的指令，对于</a:t>
            </a:r>
            <a:r>
              <a:rPr lang="en-US" altLang="zh-CN">
                <a:solidFill>
                  <a:srgbClr val="00539E"/>
                </a:solidFill>
                <a:latin typeface="微软雅黑" panose="020B0503020204020204" pitchFamily="34" charset="-122"/>
                <a:ea typeface="微软雅黑" panose="020B0503020204020204" pitchFamily="34" charset="-122"/>
              </a:rPr>
              <a:t>reg1</a:t>
            </a:r>
            <a:r>
              <a:rPr lang="zh-CN" altLang="en-US">
                <a:solidFill>
                  <a:srgbClr val="00539E"/>
                </a:solidFill>
                <a:latin typeface="微软雅黑" panose="020B0503020204020204" pitchFamily="34" charset="-122"/>
                <a:ea typeface="微软雅黑" panose="020B0503020204020204" pitchFamily="34" charset="-122"/>
              </a:rPr>
              <a:t>，已有工具的污点传播规则有的将</a:t>
            </a:r>
            <a:r>
              <a:rPr lang="en-US" altLang="zh-CN">
                <a:solidFill>
                  <a:srgbClr val="00539E"/>
                </a:solidFill>
                <a:latin typeface="微软雅黑" panose="020B0503020204020204" pitchFamily="34" charset="-122"/>
                <a:ea typeface="微软雅黑" panose="020B0503020204020204" pitchFamily="34" charset="-122"/>
              </a:rPr>
              <a:t>reg1</a:t>
            </a:r>
            <a:r>
              <a:rPr lang="zh-CN" altLang="en-US">
                <a:solidFill>
                  <a:srgbClr val="00539E"/>
                </a:solidFill>
                <a:latin typeface="微软雅黑" panose="020B0503020204020204" pitchFamily="34" charset="-122"/>
                <a:ea typeface="微软雅黑" panose="020B0503020204020204" pitchFamily="34" charset="-122"/>
              </a:rPr>
              <a:t>也标记为被污染，有的则不标记</a:t>
            </a:r>
            <a:r>
              <a:rPr lang="en-US" altLang="zh-CN">
                <a:solidFill>
                  <a:srgbClr val="00539E"/>
                </a:solidFill>
                <a:latin typeface="微软雅黑" panose="020B0503020204020204" pitchFamily="34" charset="-122"/>
                <a:ea typeface="微软雅黑" panose="020B0503020204020204" pitchFamily="34" charset="-122"/>
              </a:rPr>
              <a:t>reg1</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如果将</a:t>
            </a:r>
            <a:r>
              <a:rPr lang="en-US" altLang="zh-CN">
                <a:solidFill>
                  <a:srgbClr val="00539E"/>
                </a:solidFill>
                <a:latin typeface="微软雅黑" panose="020B0503020204020204" pitchFamily="34" charset="-122"/>
                <a:ea typeface="微软雅黑" panose="020B0503020204020204" pitchFamily="34" charset="-122"/>
              </a:rPr>
              <a:t>reg1</a:t>
            </a:r>
            <a:r>
              <a:rPr lang="zh-CN" altLang="en-US">
                <a:solidFill>
                  <a:srgbClr val="00539E"/>
                </a:solidFill>
                <a:latin typeface="微软雅黑" panose="020B0503020204020204" pitchFamily="34" charset="-122"/>
                <a:ea typeface="微软雅黑" panose="020B0503020204020204" pitchFamily="34" charset="-122"/>
              </a:rPr>
              <a:t>标记为被污染，那么就会引入过污染问题</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LOOP</a:t>
            </a:r>
            <a:r>
              <a:rPr lang="zh-CN" altLang="en-US">
                <a:solidFill>
                  <a:srgbClr val="00539E"/>
                </a:solidFill>
                <a:latin typeface="微软雅黑" panose="020B0503020204020204" pitchFamily="34" charset="-122"/>
                <a:ea typeface="微软雅黑" panose="020B0503020204020204" pitchFamily="34" charset="-122"/>
              </a:rPr>
              <a:t>（</a:t>
            </a:r>
            <a:r>
              <a:rPr lang="en-US" altLang="zh-CN">
                <a:solidFill>
                  <a:srgbClr val="00539E"/>
                </a:solidFill>
                <a:latin typeface="微软雅黑" panose="020B0503020204020204" pitchFamily="34" charset="-122"/>
                <a:ea typeface="微软雅黑" panose="020B0503020204020204" pitchFamily="34" charset="-122"/>
              </a:rPr>
              <a:t>CCS 2015</a:t>
            </a:r>
            <a:r>
              <a:rPr lang="zh-CN" altLang="en-US">
                <a:solidFill>
                  <a:srgbClr val="00539E"/>
                </a:solidFill>
                <a:latin typeface="微软雅黑" panose="020B0503020204020204" pitchFamily="34" charset="-122"/>
                <a:ea typeface="微软雅黑" panose="020B0503020204020204" pitchFamily="34" charset="-122"/>
              </a:rPr>
              <a:t>）的检测时间不可接受</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通用反混淆方法（</a:t>
            </a:r>
            <a:r>
              <a:rPr lang="en-US" altLang="zh-CN">
                <a:solidFill>
                  <a:srgbClr val="00539E"/>
                </a:solidFill>
                <a:latin typeface="微软雅黑" panose="020B0503020204020204" pitchFamily="34" charset="-122"/>
                <a:ea typeface="微软雅黑" panose="020B0503020204020204" pitchFamily="34" charset="-122"/>
              </a:rPr>
              <a:t>S&amp;P</a:t>
            </a:r>
            <a:r>
              <a:rPr lang="zh-CN" altLang="en-US">
                <a:solidFill>
                  <a:srgbClr val="00539E"/>
                </a:solidFill>
                <a:latin typeface="微软雅黑" panose="020B0503020204020204" pitchFamily="34" charset="-122"/>
                <a:ea typeface="微软雅黑" panose="020B0503020204020204" pitchFamily="34" charset="-122"/>
              </a:rPr>
              <a:t>）的反混淆结果完全不可读</a:t>
            </a:r>
          </a:p>
        </p:txBody>
      </p:sp>
      <p:grpSp>
        <p:nvGrpSpPr>
          <p:cNvPr id="16" name="组合 15">
            <a:extLst>
              <a:ext uri="{FF2B5EF4-FFF2-40B4-BE49-F238E27FC236}">
                <a16:creationId xmlns:a16="http://schemas.microsoft.com/office/drawing/2014/main" id="{F2E4E700-855A-4073-BDF0-1F50A97876B1}"/>
              </a:ext>
            </a:extLst>
          </p:cNvPr>
          <p:cNvGrpSpPr/>
          <p:nvPr/>
        </p:nvGrpSpPr>
        <p:grpSpPr>
          <a:xfrm>
            <a:off x="441149" y="3529541"/>
            <a:ext cx="7850538" cy="3179760"/>
            <a:chOff x="441149" y="3529541"/>
            <a:chExt cx="7850538" cy="3179760"/>
          </a:xfrm>
        </p:grpSpPr>
        <p:pic>
          <p:nvPicPr>
            <p:cNvPr id="17" name="图片 16">
              <a:extLst>
                <a:ext uri="{FF2B5EF4-FFF2-40B4-BE49-F238E27FC236}">
                  <a16:creationId xmlns:a16="http://schemas.microsoft.com/office/drawing/2014/main" id="{32D69925-74E9-417B-A1E0-B0642B856D04}"/>
                </a:ext>
              </a:extLst>
            </p:cNvPr>
            <p:cNvPicPr>
              <a:picLocks noChangeAspect="1"/>
            </p:cNvPicPr>
            <p:nvPr/>
          </p:nvPicPr>
          <p:blipFill>
            <a:blip r:embed="rId2"/>
            <a:stretch>
              <a:fillRect/>
            </a:stretch>
          </p:blipFill>
          <p:spPr>
            <a:xfrm>
              <a:off x="441149" y="3529541"/>
              <a:ext cx="1997251" cy="3179760"/>
            </a:xfrm>
            <a:prstGeom prst="rect">
              <a:avLst/>
            </a:prstGeom>
          </p:spPr>
        </p:pic>
        <p:pic>
          <p:nvPicPr>
            <p:cNvPr id="18" name="图片 17">
              <a:extLst>
                <a:ext uri="{FF2B5EF4-FFF2-40B4-BE49-F238E27FC236}">
                  <a16:creationId xmlns:a16="http://schemas.microsoft.com/office/drawing/2014/main" id="{8DDF8B1B-20D4-45DB-99DF-6B599EC73BF1}"/>
                </a:ext>
              </a:extLst>
            </p:cNvPr>
            <p:cNvPicPr>
              <a:picLocks noChangeAspect="1"/>
            </p:cNvPicPr>
            <p:nvPr/>
          </p:nvPicPr>
          <p:blipFill>
            <a:blip r:embed="rId3"/>
            <a:stretch>
              <a:fillRect/>
            </a:stretch>
          </p:blipFill>
          <p:spPr>
            <a:xfrm>
              <a:off x="4908197" y="4191705"/>
              <a:ext cx="1314450" cy="2019300"/>
            </a:xfrm>
            <a:prstGeom prst="rect">
              <a:avLst/>
            </a:prstGeom>
          </p:spPr>
        </p:pic>
        <p:sp>
          <p:nvSpPr>
            <p:cNvPr id="19" name="文本框 18">
              <a:extLst>
                <a:ext uri="{FF2B5EF4-FFF2-40B4-BE49-F238E27FC236}">
                  <a16:creationId xmlns:a16="http://schemas.microsoft.com/office/drawing/2014/main" id="{4BAAC78D-B1FA-4379-A412-C0A5DE8C79D1}"/>
                </a:ext>
              </a:extLst>
            </p:cNvPr>
            <p:cNvSpPr txBox="1"/>
            <p:nvPr/>
          </p:nvSpPr>
          <p:spPr>
            <a:xfrm>
              <a:off x="2449688" y="4639733"/>
              <a:ext cx="2178755" cy="1705403"/>
            </a:xfrm>
            <a:prstGeom prst="rect">
              <a:avLst/>
            </a:prstGeom>
            <a:noFill/>
          </p:spPr>
          <p:txBody>
            <a:bodyPr wrap="square" rtlCol="0">
              <a:spAutoFit/>
            </a:bodyPr>
            <a:lstStyle/>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字节级污点分析的结果作为输入（存在严重过污染问题）</a:t>
              </a:r>
              <a:endParaRPr lang="en-US" altLang="zh-CN" b="1">
                <a:solidFill>
                  <a:srgbClr val="00539E"/>
                </a:solidFill>
                <a:latin typeface="微软雅黑" panose="020B0503020204020204" pitchFamily="34" charset="-122"/>
                <a:ea typeface="微软雅黑" panose="020B0503020204020204" pitchFamily="34" charset="-122"/>
              </a:endParaRPr>
            </a:p>
            <a:p>
              <a:pPr algn="ctr">
                <a:lnSpc>
                  <a:spcPct val="150000"/>
                </a:lnSpc>
              </a:pPr>
              <a:r>
                <a:rPr lang="zh-CN" altLang="en-US" b="1">
                  <a:solidFill>
                    <a:srgbClr val="00539E"/>
                  </a:solidFill>
                  <a:latin typeface="微软雅黑" panose="020B0503020204020204" pitchFamily="34" charset="-122"/>
                  <a:ea typeface="微软雅黑" panose="020B0503020204020204" pitchFamily="34" charset="-122"/>
                </a:rPr>
                <a:t>反混淆结果</a:t>
              </a:r>
            </a:p>
          </p:txBody>
        </p:sp>
        <p:sp>
          <p:nvSpPr>
            <p:cNvPr id="20" name="文本框 19">
              <a:extLst>
                <a:ext uri="{FF2B5EF4-FFF2-40B4-BE49-F238E27FC236}">
                  <a16:creationId xmlns:a16="http://schemas.microsoft.com/office/drawing/2014/main" id="{1FFEDFC0-59D0-4D76-AC77-418AA0DB3BB0}"/>
                </a:ext>
              </a:extLst>
            </p:cNvPr>
            <p:cNvSpPr txBox="1"/>
            <p:nvPr/>
          </p:nvSpPr>
          <p:spPr>
            <a:xfrm>
              <a:off x="6112932" y="4667955"/>
              <a:ext cx="2178755" cy="1705403"/>
            </a:xfrm>
            <a:prstGeom prst="rect">
              <a:avLst/>
            </a:prstGeom>
            <a:noFill/>
          </p:spPr>
          <p:txBody>
            <a:bodyPr wrap="square" rtlCol="0">
              <a:spAutoFit/>
            </a:bodyPr>
            <a:lstStyle/>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比特级污点分析的结果作为输入（少量过污染问题）</a:t>
              </a:r>
              <a:endParaRPr lang="en-US" altLang="zh-CN" b="1">
                <a:solidFill>
                  <a:srgbClr val="00539E"/>
                </a:solidFill>
                <a:latin typeface="微软雅黑" panose="020B0503020204020204" pitchFamily="34" charset="-122"/>
                <a:ea typeface="微软雅黑" panose="020B0503020204020204" pitchFamily="34" charset="-122"/>
              </a:endParaRPr>
            </a:p>
            <a:p>
              <a:pPr algn="ctr">
                <a:lnSpc>
                  <a:spcPct val="150000"/>
                </a:lnSpc>
              </a:pPr>
              <a:r>
                <a:rPr lang="zh-CN" altLang="en-US" b="1">
                  <a:solidFill>
                    <a:srgbClr val="00539E"/>
                  </a:solidFill>
                  <a:latin typeface="微软雅黑" panose="020B0503020204020204" pitchFamily="34" charset="-122"/>
                  <a:ea typeface="微软雅黑" panose="020B0503020204020204" pitchFamily="34" charset="-122"/>
                </a:rPr>
                <a:t>反混淆结果</a:t>
              </a:r>
            </a:p>
          </p:txBody>
        </p:sp>
      </p:grpSp>
      <p:pic>
        <p:nvPicPr>
          <p:cNvPr id="22" name="图片 21">
            <a:extLst>
              <a:ext uri="{FF2B5EF4-FFF2-40B4-BE49-F238E27FC236}">
                <a16:creationId xmlns:a16="http://schemas.microsoft.com/office/drawing/2014/main" id="{7B70D5BC-8DB4-4737-BB6B-94B21D12B939}"/>
              </a:ext>
            </a:extLst>
          </p:cNvPr>
          <p:cNvPicPr>
            <a:picLocks noChangeAspect="1"/>
          </p:cNvPicPr>
          <p:nvPr/>
        </p:nvPicPr>
        <p:blipFill>
          <a:blip r:embed="rId4"/>
          <a:stretch>
            <a:fillRect/>
          </a:stretch>
        </p:blipFill>
        <p:spPr>
          <a:xfrm>
            <a:off x="645582" y="1048455"/>
            <a:ext cx="2357261" cy="2485839"/>
          </a:xfrm>
          <a:prstGeom prst="rect">
            <a:avLst/>
          </a:prstGeom>
        </p:spPr>
      </p:pic>
    </p:spTree>
    <p:extLst>
      <p:ext uri="{BB962C8B-B14F-4D97-AF65-F5344CB8AC3E}">
        <p14:creationId xmlns:p14="http://schemas.microsoft.com/office/powerpoint/2010/main" val="1331246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0F83CC3-1452-4921-B30C-3E9F72CE2AF7}"/>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抵抗污点分析 </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少污染问题</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840C6958-71D2-4710-A71D-9A39316E1D86}"/>
              </a:ext>
            </a:extLst>
          </p:cNvPr>
          <p:cNvSpPr txBox="1"/>
          <p:nvPr/>
        </p:nvSpPr>
        <p:spPr>
          <a:xfrm>
            <a:off x="3838222" y="1117598"/>
            <a:ext cx="7518401" cy="4613892"/>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仍然是同样的代码片段，只不过</a:t>
            </a:r>
            <a:r>
              <a:rPr lang="en-US" altLang="zh-CN">
                <a:solidFill>
                  <a:srgbClr val="00539E"/>
                </a:solidFill>
                <a:latin typeface="微软雅黑" panose="020B0503020204020204" pitchFamily="34" charset="-122"/>
                <a:ea typeface="微软雅黑" panose="020B0503020204020204" pitchFamily="34" charset="-122"/>
              </a:rPr>
              <a:t>v</a:t>
            </a:r>
            <a:r>
              <a:rPr lang="zh-CN" altLang="en-US">
                <a:solidFill>
                  <a:srgbClr val="00539E"/>
                </a:solidFill>
                <a:latin typeface="微软雅黑" panose="020B0503020204020204" pitchFamily="34" charset="-122"/>
                <a:ea typeface="微软雅黑" panose="020B0503020204020204" pitchFamily="34" charset="-122"/>
              </a:rPr>
              <a:t>变成了依赖输入的变量</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如果将</a:t>
            </a:r>
            <a:r>
              <a:rPr lang="en-US" altLang="zh-CN">
                <a:solidFill>
                  <a:srgbClr val="00539E"/>
                </a:solidFill>
                <a:latin typeface="微软雅黑" panose="020B0503020204020204" pitchFamily="34" charset="-122"/>
                <a:ea typeface="微软雅黑" panose="020B0503020204020204" pitchFamily="34" charset="-122"/>
              </a:rPr>
              <a:t>reg1</a:t>
            </a:r>
            <a:r>
              <a:rPr lang="zh-CN" altLang="en-US">
                <a:solidFill>
                  <a:srgbClr val="00539E"/>
                </a:solidFill>
                <a:latin typeface="微软雅黑" panose="020B0503020204020204" pitchFamily="34" charset="-122"/>
                <a:ea typeface="微软雅黑" panose="020B0503020204020204" pitchFamily="34" charset="-122"/>
              </a:rPr>
              <a:t>标记为不被污染，那么就会引入指令少搜集的问题</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已有的反混淆方法基本上只搜集被污点分析标记的指令做进一步分析</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如果被搜集的指令只有上述</a:t>
            </a:r>
            <a:r>
              <a:rPr lang="en-US" altLang="zh-CN">
                <a:solidFill>
                  <a:srgbClr val="00539E"/>
                </a:solidFill>
                <a:latin typeface="微软雅黑" panose="020B0503020204020204" pitchFamily="34" charset="-122"/>
                <a:ea typeface="微软雅黑" panose="020B0503020204020204" pitchFamily="34" charset="-122"/>
              </a:rPr>
              <a:t>2</a:t>
            </a:r>
            <a:r>
              <a:rPr lang="zh-CN" altLang="en-US">
                <a:solidFill>
                  <a:srgbClr val="00539E"/>
                </a:solidFill>
                <a:latin typeface="微软雅黑" panose="020B0503020204020204" pitchFamily="34" charset="-122"/>
                <a:ea typeface="微软雅黑" panose="020B0503020204020204" pitchFamily="34" charset="-122"/>
              </a:rPr>
              <a:t>条，那么进行符号执行时，</a:t>
            </a:r>
            <a:r>
              <a:rPr lang="en-US" altLang="zh-CN">
                <a:solidFill>
                  <a:srgbClr val="00539E"/>
                </a:solidFill>
                <a:latin typeface="微软雅黑" panose="020B0503020204020204" pitchFamily="34" charset="-122"/>
                <a:ea typeface="微软雅黑" panose="020B0503020204020204" pitchFamily="34" charset="-122"/>
              </a:rPr>
              <a:t>z</a:t>
            </a:r>
            <a:r>
              <a:rPr lang="zh-CN" altLang="en-US">
                <a:solidFill>
                  <a:srgbClr val="00539E"/>
                </a:solidFill>
                <a:latin typeface="微软雅黑" panose="020B0503020204020204" pitchFamily="34" charset="-122"/>
                <a:ea typeface="微软雅黑" panose="020B0503020204020204" pitchFamily="34" charset="-122"/>
              </a:rPr>
              <a:t>的值</a:t>
            </a:r>
            <a:r>
              <a:rPr lang="zh-CN" altLang="en-US" b="1">
                <a:solidFill>
                  <a:srgbClr val="00539E"/>
                </a:solidFill>
                <a:latin typeface="微软雅黑" panose="020B0503020204020204" pitchFamily="34" charset="-122"/>
                <a:ea typeface="微软雅黑" panose="020B0503020204020204" pitchFamily="34" charset="-122"/>
              </a:rPr>
              <a:t>只能是无任何约束的符号值</a:t>
            </a:r>
            <a:r>
              <a:rPr lang="zh-CN" altLang="en-US">
                <a:solidFill>
                  <a:srgbClr val="00539E"/>
                </a:solidFill>
                <a:latin typeface="微软雅黑" panose="020B0503020204020204" pitchFamily="34" charset="-122"/>
                <a:ea typeface="微软雅黑" panose="020B0503020204020204" pitchFamily="34" charset="-122"/>
              </a:rPr>
              <a:t>，符号执行结果显然会与实际情况产生偏差</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导致了反混淆结果的不正确</a:t>
            </a:r>
            <a:endParaRPr lang="en-US" altLang="zh-CN" b="1">
              <a:solidFill>
                <a:srgbClr val="00539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615429B-77A8-4C27-B485-CD1CC47A6A34}"/>
              </a:ext>
            </a:extLst>
          </p:cNvPr>
          <p:cNvPicPr>
            <a:picLocks noChangeAspect="1"/>
          </p:cNvPicPr>
          <p:nvPr/>
        </p:nvPicPr>
        <p:blipFill>
          <a:blip r:embed="rId2"/>
          <a:stretch>
            <a:fillRect/>
          </a:stretch>
        </p:blipFill>
        <p:spPr>
          <a:xfrm>
            <a:off x="687563" y="1176867"/>
            <a:ext cx="2529769" cy="2341604"/>
          </a:xfrm>
          <a:prstGeom prst="rect">
            <a:avLst/>
          </a:prstGeom>
        </p:spPr>
      </p:pic>
      <p:grpSp>
        <p:nvGrpSpPr>
          <p:cNvPr id="8" name="组合 7">
            <a:extLst>
              <a:ext uri="{FF2B5EF4-FFF2-40B4-BE49-F238E27FC236}">
                <a16:creationId xmlns:a16="http://schemas.microsoft.com/office/drawing/2014/main" id="{8CF47A8C-09A4-4356-83B0-A0D94084E5C8}"/>
              </a:ext>
            </a:extLst>
          </p:cNvPr>
          <p:cNvGrpSpPr/>
          <p:nvPr/>
        </p:nvGrpSpPr>
        <p:grpSpPr>
          <a:xfrm>
            <a:off x="3795184" y="3048353"/>
            <a:ext cx="1754918" cy="1215646"/>
            <a:chOff x="3908073" y="2325864"/>
            <a:chExt cx="1754918" cy="1215646"/>
          </a:xfrm>
        </p:grpSpPr>
        <p:pic>
          <p:nvPicPr>
            <p:cNvPr id="6" name="图片 5">
              <a:extLst>
                <a:ext uri="{FF2B5EF4-FFF2-40B4-BE49-F238E27FC236}">
                  <a16:creationId xmlns:a16="http://schemas.microsoft.com/office/drawing/2014/main" id="{584F7FC6-5F05-4FDA-90BC-E53FE025521A}"/>
                </a:ext>
              </a:extLst>
            </p:cNvPr>
            <p:cNvPicPr>
              <a:picLocks noChangeAspect="1"/>
            </p:cNvPicPr>
            <p:nvPr/>
          </p:nvPicPr>
          <p:blipFill>
            <a:blip r:embed="rId3"/>
            <a:stretch>
              <a:fillRect/>
            </a:stretch>
          </p:blipFill>
          <p:spPr>
            <a:xfrm>
              <a:off x="3908073" y="2325864"/>
              <a:ext cx="1754918" cy="801158"/>
            </a:xfrm>
            <a:prstGeom prst="rect">
              <a:avLst/>
            </a:prstGeom>
          </p:spPr>
        </p:pic>
        <p:sp>
          <p:nvSpPr>
            <p:cNvPr id="7" name="文本框 6">
              <a:extLst>
                <a:ext uri="{FF2B5EF4-FFF2-40B4-BE49-F238E27FC236}">
                  <a16:creationId xmlns:a16="http://schemas.microsoft.com/office/drawing/2014/main" id="{34D7C927-136E-42CF-9B7A-F0B2CB73AA35}"/>
                </a:ext>
              </a:extLst>
            </p:cNvPr>
            <p:cNvSpPr txBox="1"/>
            <p:nvPr/>
          </p:nvSpPr>
          <p:spPr>
            <a:xfrm>
              <a:off x="4052711" y="3172178"/>
              <a:ext cx="1456267" cy="369332"/>
            </a:xfrm>
            <a:prstGeom prst="rect">
              <a:avLst/>
            </a:prstGeom>
            <a:noFill/>
          </p:spPr>
          <p:txBody>
            <a:bodyPr wrap="square" rtlCol="0">
              <a:spAutoFit/>
            </a:bodyPr>
            <a:lstStyle/>
            <a:p>
              <a:r>
                <a:rPr lang="zh-CN" altLang="en-US" b="1">
                  <a:solidFill>
                    <a:srgbClr val="00539E"/>
                  </a:solidFill>
                  <a:latin typeface="微软雅黑" panose="020B0503020204020204" pitchFamily="34" charset="-122"/>
                  <a:ea typeface="微软雅黑" panose="020B0503020204020204" pitchFamily="34" charset="-122"/>
                </a:rPr>
                <a:t>被标记指令</a:t>
              </a:r>
            </a:p>
          </p:txBody>
        </p:sp>
      </p:grpSp>
    </p:spTree>
    <p:extLst>
      <p:ext uri="{BB962C8B-B14F-4D97-AF65-F5344CB8AC3E}">
        <p14:creationId xmlns:p14="http://schemas.microsoft.com/office/powerpoint/2010/main" val="2164435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EBDEF8-9D18-4772-8888-44F919EB47E2}"/>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DWARF</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机制</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14">
            <a:extLst>
              <a:ext uri="{FF2B5EF4-FFF2-40B4-BE49-F238E27FC236}">
                <a16:creationId xmlns:a16="http://schemas.microsoft.com/office/drawing/2014/main" id="{82576D5A-12E5-42B7-A118-F84C372AAF53}"/>
              </a:ext>
            </a:extLst>
          </p:cNvPr>
          <p:cNvGrpSpPr/>
          <p:nvPr/>
        </p:nvGrpSpPr>
        <p:grpSpPr>
          <a:xfrm>
            <a:off x="7213602" y="3341512"/>
            <a:ext cx="3905956" cy="2393245"/>
            <a:chOff x="6942668" y="2065867"/>
            <a:chExt cx="3905956" cy="2393245"/>
          </a:xfrm>
        </p:grpSpPr>
        <p:grpSp>
          <p:nvGrpSpPr>
            <p:cNvPr id="9" name="组合 8">
              <a:extLst>
                <a:ext uri="{FF2B5EF4-FFF2-40B4-BE49-F238E27FC236}">
                  <a16:creationId xmlns:a16="http://schemas.microsoft.com/office/drawing/2014/main" id="{EDDEF2A9-197C-4933-8C0C-0B325ECFCA4B}"/>
                </a:ext>
              </a:extLst>
            </p:cNvPr>
            <p:cNvGrpSpPr/>
            <p:nvPr/>
          </p:nvGrpSpPr>
          <p:grpSpPr>
            <a:xfrm>
              <a:off x="6942668" y="2065867"/>
              <a:ext cx="2573866" cy="2393245"/>
              <a:chOff x="6378223" y="1930400"/>
              <a:chExt cx="2573866" cy="2393245"/>
            </a:xfrm>
          </p:grpSpPr>
          <p:grpSp>
            <p:nvGrpSpPr>
              <p:cNvPr id="7" name="组合 6">
                <a:extLst>
                  <a:ext uri="{FF2B5EF4-FFF2-40B4-BE49-F238E27FC236}">
                    <a16:creationId xmlns:a16="http://schemas.microsoft.com/office/drawing/2014/main" id="{14B38C8D-A95D-41F5-99F1-7078EB4C96EC}"/>
                  </a:ext>
                </a:extLst>
              </p:cNvPr>
              <p:cNvGrpSpPr/>
              <p:nvPr/>
            </p:nvGrpSpPr>
            <p:grpSpPr>
              <a:xfrm>
                <a:off x="6716887" y="1930400"/>
                <a:ext cx="2235202" cy="2393245"/>
                <a:chOff x="4978398" y="1580444"/>
                <a:chExt cx="2235202" cy="2393245"/>
              </a:xfrm>
            </p:grpSpPr>
            <p:sp>
              <p:nvSpPr>
                <p:cNvPr id="3" name="矩形 2">
                  <a:extLst>
                    <a:ext uri="{FF2B5EF4-FFF2-40B4-BE49-F238E27FC236}">
                      <a16:creationId xmlns:a16="http://schemas.microsoft.com/office/drawing/2014/main" id="{F6187CCF-B89A-4F7E-B269-65C895D8535F}"/>
                    </a:ext>
                  </a:extLst>
                </p:cNvPr>
                <p:cNvSpPr/>
                <p:nvPr/>
              </p:nvSpPr>
              <p:spPr>
                <a:xfrm>
                  <a:off x="4989689" y="1580444"/>
                  <a:ext cx="2223911" cy="3951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F55BF3F-DEE0-454B-8028-9024164763E0}"/>
                    </a:ext>
                  </a:extLst>
                </p:cNvPr>
                <p:cNvSpPr/>
                <p:nvPr/>
              </p:nvSpPr>
              <p:spPr>
                <a:xfrm>
                  <a:off x="4984044" y="1981199"/>
                  <a:ext cx="2223911" cy="3951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retn address</a:t>
                  </a:r>
                  <a:endParaRPr lang="zh-CN" altLang="en-US">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32A27896-3AD5-4923-A282-6805D8F31BED}"/>
                    </a:ext>
                  </a:extLst>
                </p:cNvPr>
                <p:cNvSpPr/>
                <p:nvPr/>
              </p:nvSpPr>
              <p:spPr>
                <a:xfrm>
                  <a:off x="4978398" y="2370668"/>
                  <a:ext cx="2223911" cy="3951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old rbp</a:t>
                  </a:r>
                  <a:endParaRPr lang="zh-CN" altLang="en-US">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424CCECD-026F-4068-9EE8-FA1829D3DECF}"/>
                    </a:ext>
                  </a:extLst>
                </p:cNvPr>
                <p:cNvSpPr/>
                <p:nvPr/>
              </p:nvSpPr>
              <p:spPr>
                <a:xfrm>
                  <a:off x="4984041" y="2760136"/>
                  <a:ext cx="2223911" cy="12135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current frame</a:t>
                  </a:r>
                  <a:endParaRPr lang="zh-CN" altLang="en-US">
                    <a:latin typeface="微软雅黑" panose="020B0503020204020204" pitchFamily="34" charset="-122"/>
                    <a:ea typeface="微软雅黑" panose="020B0503020204020204" pitchFamily="34" charset="-122"/>
                  </a:endParaRPr>
                </a:p>
              </p:txBody>
            </p:sp>
          </p:grpSp>
          <p:sp>
            <p:nvSpPr>
              <p:cNvPr id="8" name="箭头: 下 7">
                <a:extLst>
                  <a:ext uri="{FF2B5EF4-FFF2-40B4-BE49-F238E27FC236}">
                    <a16:creationId xmlns:a16="http://schemas.microsoft.com/office/drawing/2014/main" id="{AE1765FB-83FF-4322-BAF8-B44E372F5448}"/>
                  </a:ext>
                </a:extLst>
              </p:cNvPr>
              <p:cNvSpPr/>
              <p:nvPr/>
            </p:nvSpPr>
            <p:spPr>
              <a:xfrm>
                <a:off x="6378223" y="2201333"/>
                <a:ext cx="191911" cy="1907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4B981BCB-6A77-428F-88B5-7453F7569F05}"/>
                </a:ext>
              </a:extLst>
            </p:cNvPr>
            <p:cNvGrpSpPr/>
            <p:nvPr/>
          </p:nvGrpSpPr>
          <p:grpSpPr>
            <a:xfrm>
              <a:off x="9640712" y="2269067"/>
              <a:ext cx="1207912" cy="369332"/>
              <a:chOff x="9640712" y="2269067"/>
              <a:chExt cx="1207912" cy="369332"/>
            </a:xfrm>
          </p:grpSpPr>
          <p:cxnSp>
            <p:nvCxnSpPr>
              <p:cNvPr id="11" name="直接箭头连接符 10">
                <a:extLst>
                  <a:ext uri="{FF2B5EF4-FFF2-40B4-BE49-F238E27FC236}">
                    <a16:creationId xmlns:a16="http://schemas.microsoft.com/office/drawing/2014/main" id="{3E268179-2DF3-4CCF-9E3D-952FEF141F9A}"/>
                  </a:ext>
                </a:extLst>
              </p:cNvPr>
              <p:cNvCxnSpPr>
                <a:cxnSpLocks/>
              </p:cNvCxnSpPr>
              <p:nvPr/>
            </p:nvCxnSpPr>
            <p:spPr>
              <a:xfrm flipH="1">
                <a:off x="9640712" y="2460978"/>
                <a:ext cx="51928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 name="文本框 11">
                <a:extLst>
                  <a:ext uri="{FF2B5EF4-FFF2-40B4-BE49-F238E27FC236}">
                    <a16:creationId xmlns:a16="http://schemas.microsoft.com/office/drawing/2014/main" id="{A9B057FA-CEF8-4C29-9D41-847CEE991D06}"/>
                  </a:ext>
                </a:extLst>
              </p:cNvPr>
              <p:cNvSpPr txBox="1"/>
              <p:nvPr/>
            </p:nvSpPr>
            <p:spPr>
              <a:xfrm>
                <a:off x="10193868" y="2269067"/>
                <a:ext cx="654756" cy="369332"/>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CFA</a:t>
                </a:r>
                <a:endParaRPr lang="zh-CN" altLang="en-US">
                  <a:latin typeface="微软雅黑" panose="020B0503020204020204" pitchFamily="34" charset="-122"/>
                  <a:ea typeface="微软雅黑" panose="020B0503020204020204" pitchFamily="34" charset="-122"/>
                </a:endParaRPr>
              </a:p>
            </p:txBody>
          </p:sp>
        </p:grpSp>
      </p:grpSp>
      <p:pic>
        <p:nvPicPr>
          <p:cNvPr id="16" name="图片 15">
            <a:extLst>
              <a:ext uri="{FF2B5EF4-FFF2-40B4-BE49-F238E27FC236}">
                <a16:creationId xmlns:a16="http://schemas.microsoft.com/office/drawing/2014/main" id="{3284052D-B8C3-4326-B5D6-90F91AC1848E}"/>
              </a:ext>
            </a:extLst>
          </p:cNvPr>
          <p:cNvPicPr>
            <a:picLocks noChangeAspect="1"/>
          </p:cNvPicPr>
          <p:nvPr/>
        </p:nvPicPr>
        <p:blipFill>
          <a:blip r:embed="rId2"/>
          <a:stretch>
            <a:fillRect/>
          </a:stretch>
        </p:blipFill>
        <p:spPr>
          <a:xfrm>
            <a:off x="1185334" y="2551454"/>
            <a:ext cx="3804356" cy="4084088"/>
          </a:xfrm>
          <a:prstGeom prst="rect">
            <a:avLst/>
          </a:prstGeom>
        </p:spPr>
      </p:pic>
      <p:grpSp>
        <p:nvGrpSpPr>
          <p:cNvPr id="25" name="组合 24">
            <a:extLst>
              <a:ext uri="{FF2B5EF4-FFF2-40B4-BE49-F238E27FC236}">
                <a16:creationId xmlns:a16="http://schemas.microsoft.com/office/drawing/2014/main" id="{55886308-5622-4B3C-9732-A6571CAC78DD}"/>
              </a:ext>
            </a:extLst>
          </p:cNvPr>
          <p:cNvGrpSpPr/>
          <p:nvPr/>
        </p:nvGrpSpPr>
        <p:grpSpPr>
          <a:xfrm>
            <a:off x="3668888" y="1004712"/>
            <a:ext cx="4820360" cy="378178"/>
            <a:chOff x="3668888" y="1004712"/>
            <a:chExt cx="4820360" cy="378178"/>
          </a:xfrm>
        </p:grpSpPr>
        <p:grpSp>
          <p:nvGrpSpPr>
            <p:cNvPr id="21" name="组合 20">
              <a:extLst>
                <a:ext uri="{FF2B5EF4-FFF2-40B4-BE49-F238E27FC236}">
                  <a16:creationId xmlns:a16="http://schemas.microsoft.com/office/drawing/2014/main" id="{C02331AA-90BB-4232-B3BB-A54B58117935}"/>
                </a:ext>
              </a:extLst>
            </p:cNvPr>
            <p:cNvGrpSpPr/>
            <p:nvPr/>
          </p:nvGrpSpPr>
          <p:grpSpPr>
            <a:xfrm>
              <a:off x="3668888" y="1004712"/>
              <a:ext cx="4820360" cy="378178"/>
              <a:chOff x="3668888" y="1004712"/>
              <a:chExt cx="4820360" cy="378178"/>
            </a:xfrm>
          </p:grpSpPr>
          <p:sp>
            <p:nvSpPr>
              <p:cNvPr id="18" name="矩形 17">
                <a:extLst>
                  <a:ext uri="{FF2B5EF4-FFF2-40B4-BE49-F238E27FC236}">
                    <a16:creationId xmlns:a16="http://schemas.microsoft.com/office/drawing/2014/main" id="{E3457B6A-D292-4D28-BF4B-0E34BF894D45}"/>
                  </a:ext>
                </a:extLst>
              </p:cNvPr>
              <p:cNvSpPr/>
              <p:nvPr/>
            </p:nvSpPr>
            <p:spPr>
              <a:xfrm>
                <a:off x="3668888" y="1004712"/>
                <a:ext cx="1275645" cy="37253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func1</a:t>
                </a:r>
                <a:endParaRPr lang="zh-CN" altLang="en-US">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C441E887-4942-48CB-86C5-F9C980C98076}"/>
                  </a:ext>
                </a:extLst>
              </p:cNvPr>
              <p:cNvSpPr/>
              <p:nvPr/>
            </p:nvSpPr>
            <p:spPr>
              <a:xfrm>
                <a:off x="5458176" y="1010357"/>
                <a:ext cx="1275645" cy="37253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func2</a:t>
                </a:r>
                <a:endParaRPr lang="zh-CN" altLang="en-US">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2B57B466-FDCA-4948-B6DD-86482674C634}"/>
                  </a:ext>
                </a:extLst>
              </p:cNvPr>
              <p:cNvSpPr/>
              <p:nvPr/>
            </p:nvSpPr>
            <p:spPr>
              <a:xfrm>
                <a:off x="7213603" y="1004712"/>
                <a:ext cx="1275645" cy="3725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func3</a:t>
                </a:r>
                <a:endParaRPr lang="zh-CN" altLang="en-US">
                  <a:latin typeface="微软雅黑" panose="020B0503020204020204" pitchFamily="34" charset="-122"/>
                  <a:ea typeface="微软雅黑" panose="020B0503020204020204" pitchFamily="34" charset="-122"/>
                </a:endParaRPr>
              </a:p>
            </p:txBody>
          </p:sp>
        </p:grpSp>
        <p:cxnSp>
          <p:nvCxnSpPr>
            <p:cNvPr id="23" name="直接箭头连接符 22">
              <a:extLst>
                <a:ext uri="{FF2B5EF4-FFF2-40B4-BE49-F238E27FC236}">
                  <a16:creationId xmlns:a16="http://schemas.microsoft.com/office/drawing/2014/main" id="{C8DFDF2D-BFF1-43A4-A28B-D90E4D0797BB}"/>
                </a:ext>
              </a:extLst>
            </p:cNvPr>
            <p:cNvCxnSpPr>
              <a:stCxn id="18" idx="3"/>
              <a:endCxn id="19" idx="1"/>
            </p:cNvCxnSpPr>
            <p:nvPr/>
          </p:nvCxnSpPr>
          <p:spPr>
            <a:xfrm>
              <a:off x="4944533" y="1190979"/>
              <a:ext cx="513643" cy="564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直接箭头连接符 23">
              <a:extLst>
                <a:ext uri="{FF2B5EF4-FFF2-40B4-BE49-F238E27FC236}">
                  <a16:creationId xmlns:a16="http://schemas.microsoft.com/office/drawing/2014/main" id="{526C4FB7-978C-4BD6-B49D-BA73C411AD10}"/>
                </a:ext>
              </a:extLst>
            </p:cNvPr>
            <p:cNvCxnSpPr/>
            <p:nvPr/>
          </p:nvCxnSpPr>
          <p:spPr>
            <a:xfrm>
              <a:off x="6722532" y="1185334"/>
              <a:ext cx="513643" cy="564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6" name="对话气泡: 圆角矩形 25">
            <a:extLst>
              <a:ext uri="{FF2B5EF4-FFF2-40B4-BE49-F238E27FC236}">
                <a16:creationId xmlns:a16="http://schemas.microsoft.com/office/drawing/2014/main" id="{5979044E-E6A4-416F-AD36-0420C7C8C965}"/>
              </a:ext>
            </a:extLst>
          </p:cNvPr>
          <p:cNvSpPr/>
          <p:nvPr/>
        </p:nvSpPr>
        <p:spPr>
          <a:xfrm>
            <a:off x="7202311" y="1490133"/>
            <a:ext cx="2009421" cy="406400"/>
          </a:xfrm>
          <a:prstGeom prst="wedgeRoundRectCallout">
            <a:avLst>
              <a:gd name="adj1" fmla="val -12191"/>
              <a:gd name="adj2" fmla="val -6648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throw 1;</a:t>
            </a:r>
            <a:endParaRPr lang="zh-CN" altLang="en-US">
              <a:latin typeface="微软雅黑" panose="020B0503020204020204" pitchFamily="34" charset="-122"/>
              <a:ea typeface="微软雅黑" panose="020B0503020204020204" pitchFamily="34" charset="-122"/>
            </a:endParaRPr>
          </a:p>
        </p:txBody>
      </p:sp>
      <p:sp>
        <p:nvSpPr>
          <p:cNvPr id="27" name="对话气泡: 圆角矩形 26">
            <a:extLst>
              <a:ext uri="{FF2B5EF4-FFF2-40B4-BE49-F238E27FC236}">
                <a16:creationId xmlns:a16="http://schemas.microsoft.com/office/drawing/2014/main" id="{DE34FDF8-A019-43D3-838F-D927FC063987}"/>
              </a:ext>
            </a:extLst>
          </p:cNvPr>
          <p:cNvSpPr/>
          <p:nvPr/>
        </p:nvSpPr>
        <p:spPr>
          <a:xfrm>
            <a:off x="3245555" y="1461911"/>
            <a:ext cx="2009421" cy="406400"/>
          </a:xfrm>
          <a:prstGeom prst="wedgeRoundRectCallout">
            <a:avLst>
              <a:gd name="adj1" fmla="val -12191"/>
              <a:gd name="adj2" fmla="val -6648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catch (int r)</a:t>
            </a:r>
            <a:endParaRPr lang="zh-CN"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9F20EF5C-59DB-4020-816D-4D3E7337D620}"/>
              </a:ext>
            </a:extLst>
          </p:cNvPr>
          <p:cNvSpPr txBox="1"/>
          <p:nvPr/>
        </p:nvSpPr>
        <p:spPr>
          <a:xfrm>
            <a:off x="2788357" y="1998134"/>
            <a:ext cx="7484532" cy="87440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为了正确执行 </a:t>
            </a:r>
            <a:r>
              <a:rPr lang="en-US" altLang="zh-CN">
                <a:solidFill>
                  <a:srgbClr val="00539E"/>
                </a:solidFill>
                <a:latin typeface="微软雅黑" panose="020B0503020204020204" pitchFamily="34" charset="-122"/>
                <a:ea typeface="微软雅黑" panose="020B0503020204020204" pitchFamily="34" charset="-122"/>
              </a:rPr>
              <a:t>func1 </a:t>
            </a:r>
            <a:r>
              <a:rPr lang="zh-CN" altLang="en-US">
                <a:solidFill>
                  <a:srgbClr val="00539E"/>
                </a:solidFill>
                <a:latin typeface="微软雅黑" panose="020B0503020204020204" pitchFamily="34" charset="-122"/>
                <a:ea typeface="微软雅黑" panose="020B0503020204020204" pitchFamily="34" charset="-122"/>
              </a:rPr>
              <a:t>中的</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块，有必要恢复执行环境，比如最基本的</a:t>
            </a:r>
            <a:r>
              <a:rPr lang="en-US" altLang="zh-CN">
                <a:solidFill>
                  <a:srgbClr val="00539E"/>
                </a:solidFill>
                <a:latin typeface="微软雅黑" panose="020B0503020204020204" pitchFamily="34" charset="-122"/>
                <a:ea typeface="微软雅黑" panose="020B0503020204020204" pitchFamily="34" charset="-122"/>
              </a:rPr>
              <a:t>rbp</a:t>
            </a:r>
            <a:r>
              <a:rPr lang="zh-CN" altLang="en-US">
                <a:solidFill>
                  <a:srgbClr val="00539E"/>
                </a:solidFill>
                <a:latin typeface="微软雅黑" panose="020B0503020204020204" pitchFamily="34" charset="-122"/>
                <a:ea typeface="微软雅黑" panose="020B0503020204020204" pitchFamily="34" charset="-122"/>
              </a:rPr>
              <a:t>寄存器，否则</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块无法正常执行</a:t>
            </a:r>
          </a:p>
        </p:txBody>
      </p:sp>
    </p:spTree>
    <p:extLst>
      <p:ext uri="{BB962C8B-B14F-4D97-AF65-F5344CB8AC3E}">
        <p14:creationId xmlns:p14="http://schemas.microsoft.com/office/powerpoint/2010/main" val="3371972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68C0AF4-91F9-45FF-90B4-8D27DC77E881}"/>
              </a:ext>
            </a:extLst>
          </p:cNvPr>
          <p:cNvSpPr/>
          <p:nvPr/>
        </p:nvSpPr>
        <p:spPr>
          <a:xfrm>
            <a:off x="1152000" y="288000"/>
            <a:ext cx="8025251"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目录</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72EE3F2C-3869-4031-B17F-C8A3DC0FF1A9}"/>
              </a:ext>
            </a:extLst>
          </p:cNvPr>
          <p:cNvSpPr txBox="1"/>
          <p:nvPr/>
        </p:nvSpPr>
        <p:spPr>
          <a:xfrm>
            <a:off x="1196622" y="1422400"/>
            <a:ext cx="6220178" cy="8580106"/>
          </a:xfrm>
          <a:prstGeom prst="rect">
            <a:avLst/>
          </a:prstGeom>
          <a:noFill/>
        </p:spPr>
        <p:txBody>
          <a:bodyPr wrap="square" rtlCol="0">
            <a:spAutoFit/>
          </a:bodyPr>
          <a:lstStyle/>
          <a:p>
            <a:pPr marL="514350" indent="-514350">
              <a:lnSpc>
                <a:spcPct val="200000"/>
              </a:lnSpc>
              <a:buAutoNum type="romanUcPeriod"/>
            </a:pPr>
            <a:r>
              <a:rPr lang="zh-CN" altLang="en-US" sz="2800">
                <a:solidFill>
                  <a:srgbClr val="00539E"/>
                </a:solidFill>
                <a:latin typeface="微软雅黑" panose="020B0503020204020204" pitchFamily="34" charset="-122"/>
                <a:ea typeface="微软雅黑" panose="020B0503020204020204" pitchFamily="34" charset="-122"/>
              </a:rPr>
              <a:t>引言</a:t>
            </a:r>
            <a:endParaRPr lang="en-US" altLang="zh-CN" sz="2800">
              <a:solidFill>
                <a:srgbClr val="00539E"/>
              </a:solidFill>
              <a:latin typeface="微软雅黑" panose="020B0503020204020204" pitchFamily="34" charset="-122"/>
              <a:ea typeface="微软雅黑" panose="020B0503020204020204" pitchFamily="34" charset="-122"/>
            </a:endParaRPr>
          </a:p>
          <a:p>
            <a:pPr marL="514350" indent="-514350">
              <a:lnSpc>
                <a:spcPct val="200000"/>
              </a:lnSpc>
              <a:buAutoNum type="romanUcPeriod"/>
            </a:pPr>
            <a:r>
              <a:rPr lang="zh-CN" altLang="en-US" sz="2800">
                <a:solidFill>
                  <a:srgbClr val="00539E"/>
                </a:solidFill>
                <a:latin typeface="微软雅黑" panose="020B0503020204020204" pitchFamily="34" charset="-122"/>
                <a:ea typeface="微软雅黑" panose="020B0503020204020204" pitchFamily="34" charset="-122"/>
              </a:rPr>
              <a:t>研究动机</a:t>
            </a:r>
            <a:endParaRPr lang="en-US" altLang="zh-CN" sz="2800">
              <a:solidFill>
                <a:srgbClr val="00539E"/>
              </a:solidFill>
              <a:latin typeface="微软雅黑" panose="020B0503020204020204" pitchFamily="34" charset="-122"/>
              <a:ea typeface="微软雅黑" panose="020B0503020204020204" pitchFamily="34" charset="-122"/>
            </a:endParaRPr>
          </a:p>
          <a:p>
            <a:pPr marL="514350" indent="-514350">
              <a:lnSpc>
                <a:spcPct val="200000"/>
              </a:lnSpc>
              <a:buAutoNum type="romanUcPeriod"/>
            </a:pPr>
            <a:r>
              <a:rPr lang="zh-CN" altLang="en-US" sz="2800">
                <a:solidFill>
                  <a:srgbClr val="00539E"/>
                </a:solidFill>
                <a:latin typeface="微软雅黑" panose="020B0503020204020204" pitchFamily="34" charset="-122"/>
                <a:ea typeface="微软雅黑" panose="020B0503020204020204" pitchFamily="34" charset="-122"/>
              </a:rPr>
              <a:t>方法</a:t>
            </a:r>
            <a:endParaRPr lang="en-US" altLang="zh-CN" sz="2800">
              <a:solidFill>
                <a:srgbClr val="00539E"/>
              </a:solidFill>
              <a:latin typeface="微软雅黑" panose="020B0503020204020204" pitchFamily="34" charset="-122"/>
              <a:ea typeface="微软雅黑" panose="020B0503020204020204" pitchFamily="34" charset="-122"/>
            </a:endParaRPr>
          </a:p>
          <a:p>
            <a:pPr marL="514350" indent="-514350">
              <a:lnSpc>
                <a:spcPct val="200000"/>
              </a:lnSpc>
              <a:buAutoNum type="romanUcPeriod"/>
            </a:pPr>
            <a:r>
              <a:rPr lang="zh-CN" altLang="en-US" sz="2800">
                <a:solidFill>
                  <a:srgbClr val="00539E"/>
                </a:solidFill>
                <a:latin typeface="微软雅黑" panose="020B0503020204020204" pitchFamily="34" charset="-122"/>
                <a:ea typeface="微软雅黑" panose="020B0503020204020204" pitchFamily="34" charset="-122"/>
              </a:rPr>
              <a:t>实验</a:t>
            </a:r>
            <a:endParaRPr lang="en-US" altLang="zh-CN" sz="2800">
              <a:solidFill>
                <a:srgbClr val="00539E"/>
              </a:solidFill>
              <a:latin typeface="微软雅黑" panose="020B0503020204020204" pitchFamily="34" charset="-122"/>
              <a:ea typeface="微软雅黑" panose="020B0503020204020204" pitchFamily="34" charset="-122"/>
            </a:endParaRPr>
          </a:p>
          <a:p>
            <a:pPr marL="514350" indent="-514350">
              <a:lnSpc>
                <a:spcPct val="200000"/>
              </a:lnSpc>
              <a:buAutoNum type="romanUcPeriod"/>
            </a:pPr>
            <a:r>
              <a:rPr lang="en-US" altLang="zh-CN" sz="2800">
                <a:solidFill>
                  <a:srgbClr val="00539E"/>
                </a:solidFill>
                <a:latin typeface="微软雅黑" panose="020B0503020204020204" pitchFamily="34" charset="-122"/>
                <a:ea typeface="微软雅黑" panose="020B0503020204020204" pitchFamily="34" charset="-122"/>
              </a:rPr>
              <a:t>Thanks, Q&amp;A</a:t>
            </a:r>
          </a:p>
          <a:p>
            <a:pPr marL="514350" indent="-514350">
              <a:lnSpc>
                <a:spcPct val="200000"/>
              </a:lnSpc>
              <a:buAutoNum type="romanUcPeriod"/>
            </a:pPr>
            <a:endParaRPr lang="en-US" altLang="zh-CN" sz="2800">
              <a:solidFill>
                <a:srgbClr val="00539E"/>
              </a:solidFill>
              <a:latin typeface="微软雅黑" panose="020B0503020204020204" pitchFamily="34" charset="-122"/>
              <a:ea typeface="微软雅黑" panose="020B0503020204020204" pitchFamily="34" charset="-122"/>
            </a:endParaRPr>
          </a:p>
          <a:p>
            <a:pPr>
              <a:lnSpc>
                <a:spcPct val="200000"/>
              </a:lnSpc>
            </a:pPr>
            <a:endParaRPr lang="en-US" altLang="zh-CN" sz="2800">
              <a:solidFill>
                <a:srgbClr val="00539E"/>
              </a:solidFill>
              <a:latin typeface="微软雅黑" panose="020B0503020204020204" pitchFamily="34" charset="-122"/>
              <a:ea typeface="微软雅黑" panose="020B0503020204020204" pitchFamily="34" charset="-122"/>
            </a:endParaRPr>
          </a:p>
          <a:p>
            <a:pPr>
              <a:lnSpc>
                <a:spcPct val="200000"/>
              </a:lnSpc>
            </a:pPr>
            <a:endParaRPr lang="en-US" altLang="zh-CN" sz="2800">
              <a:solidFill>
                <a:srgbClr val="00539E"/>
              </a:solidFill>
              <a:latin typeface="微软雅黑" panose="020B0503020204020204" pitchFamily="34" charset="-122"/>
              <a:ea typeface="微软雅黑" panose="020B0503020204020204" pitchFamily="34" charset="-122"/>
            </a:endParaRPr>
          </a:p>
          <a:p>
            <a:pPr>
              <a:lnSpc>
                <a:spcPct val="200000"/>
              </a:lnSpc>
            </a:pPr>
            <a:endParaRPr lang="en-US" altLang="zh-CN" sz="2800">
              <a:solidFill>
                <a:srgbClr val="00539E"/>
              </a:solidFill>
              <a:latin typeface="微软雅黑" panose="020B0503020204020204" pitchFamily="34" charset="-122"/>
              <a:ea typeface="微软雅黑" panose="020B0503020204020204" pitchFamily="34" charset="-122"/>
            </a:endParaRPr>
          </a:p>
          <a:p>
            <a:pPr>
              <a:lnSpc>
                <a:spcPct val="200000"/>
              </a:lnSpc>
            </a:pPr>
            <a:endParaRPr lang="zh-CN" altLang="en-US" sz="28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5921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AF516B-76D1-40B2-BF93-EF75B766A877}"/>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DWARF</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机制 </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寄存器恢复</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11C5FDC7-ACE9-458E-BF83-5DF79065F899}"/>
              </a:ext>
            </a:extLst>
          </p:cNvPr>
          <p:cNvPicPr>
            <a:picLocks noChangeAspect="1"/>
          </p:cNvPicPr>
          <p:nvPr/>
        </p:nvPicPr>
        <p:blipFill>
          <a:blip r:embed="rId2"/>
          <a:stretch>
            <a:fillRect/>
          </a:stretch>
        </p:blipFill>
        <p:spPr>
          <a:xfrm>
            <a:off x="1793344" y="2305402"/>
            <a:ext cx="8173183" cy="3858332"/>
          </a:xfrm>
          <a:prstGeom prst="rect">
            <a:avLst/>
          </a:prstGeom>
        </p:spPr>
      </p:pic>
      <p:sp>
        <p:nvSpPr>
          <p:cNvPr id="4" name="文本框 3">
            <a:extLst>
              <a:ext uri="{FF2B5EF4-FFF2-40B4-BE49-F238E27FC236}">
                <a16:creationId xmlns:a16="http://schemas.microsoft.com/office/drawing/2014/main" id="{F625BB92-BF1B-4D41-ADCA-28AFFC9B3FEA}"/>
              </a:ext>
            </a:extLst>
          </p:cNvPr>
          <p:cNvSpPr txBox="1"/>
          <p:nvPr/>
        </p:nvSpPr>
        <p:spPr>
          <a:xfrm>
            <a:off x="4233333" y="1456266"/>
            <a:ext cx="3262489" cy="461665"/>
          </a:xfrm>
          <a:prstGeom prst="rect">
            <a:avLst/>
          </a:prstGeom>
          <a:noFill/>
        </p:spPr>
        <p:txBody>
          <a:bodyPr wrap="square" rtlCol="0">
            <a:spAutoFit/>
          </a:bodyPr>
          <a:lstStyle/>
          <a:p>
            <a:r>
              <a:rPr lang="en-US" altLang="zh-CN" sz="2400">
                <a:solidFill>
                  <a:srgbClr val="00539E"/>
                </a:solidFill>
                <a:latin typeface="微软雅黑" panose="020B0503020204020204" pitchFamily="34" charset="-122"/>
                <a:ea typeface="微软雅黑" panose="020B0503020204020204" pitchFamily="34" charset="-122"/>
              </a:rPr>
              <a:t>readelf –Wf /bin/cat</a:t>
            </a:r>
            <a:endParaRPr lang="zh-CN" altLang="en-US" sz="24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69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8C87432-A83A-4E56-8E84-203CFA5B65F9}"/>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规避</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TRACE – DWARF Expression</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53472584-0DB5-4389-9A2E-4B0959102755}"/>
              </a:ext>
            </a:extLst>
          </p:cNvPr>
          <p:cNvSpPr txBox="1"/>
          <p:nvPr/>
        </p:nvSpPr>
        <p:spPr>
          <a:xfrm>
            <a:off x="542261" y="1063255"/>
            <a:ext cx="10930269" cy="5029390"/>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在</a:t>
            </a:r>
            <a:r>
              <a:rPr lang="en-US" altLang="zh-CN">
                <a:solidFill>
                  <a:srgbClr val="00539E"/>
                </a:solidFill>
                <a:latin typeface="微软雅黑" panose="020B0503020204020204" pitchFamily="34" charset="-122"/>
                <a:ea typeface="微软雅黑" panose="020B0503020204020204" pitchFamily="34" charset="-122"/>
              </a:rPr>
              <a:t>DWARF 3</a:t>
            </a:r>
            <a:r>
              <a:rPr lang="zh-CN" altLang="en-US">
                <a:solidFill>
                  <a:srgbClr val="00539E"/>
                </a:solidFill>
                <a:latin typeface="微软雅黑" panose="020B0503020204020204" pitchFamily="34" charset="-122"/>
                <a:ea typeface="微软雅黑" panose="020B0503020204020204" pitchFamily="34" charset="-122"/>
              </a:rPr>
              <a:t>标准中，引入了</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，可以用</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的值来恢复寄存器</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DWARF Expression</a:t>
            </a:r>
          </a:p>
          <a:p>
            <a:pPr marL="742950" lvl="1"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可以看成是一个</a:t>
            </a:r>
            <a:r>
              <a:rPr lang="en-US" altLang="zh-CN">
                <a:solidFill>
                  <a:srgbClr val="00539E"/>
                </a:solidFill>
                <a:latin typeface="微软雅黑" panose="020B0503020204020204" pitchFamily="34" charset="-122"/>
                <a:ea typeface="微软雅黑" panose="020B0503020204020204" pitchFamily="34" charset="-122"/>
              </a:rPr>
              <a:t>Stack-Based VM</a:t>
            </a:r>
          </a:p>
          <a:p>
            <a:pPr marL="742950" lvl="1"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支持读取</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写入真实寄存器值，读取内存值</a:t>
            </a:r>
            <a:endParaRPr lang="en-US" altLang="zh-CN">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提供了完备的算术运算指令</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流程转移指令，是图灵完备的</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可以认为</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是一个由 </a:t>
            </a:r>
            <a:r>
              <a:rPr lang="en-US" altLang="zh-CN">
                <a:solidFill>
                  <a:srgbClr val="00539E"/>
                </a:solidFill>
                <a:latin typeface="微软雅黑" panose="020B0503020204020204" pitchFamily="34" charset="-122"/>
                <a:ea typeface="微软雅黑" panose="020B0503020204020204" pitchFamily="34" charset="-122"/>
              </a:rPr>
              <a:t>libstdc++.so </a:t>
            </a:r>
            <a:r>
              <a:rPr lang="zh-CN" altLang="en-US">
                <a:solidFill>
                  <a:srgbClr val="00539E"/>
                </a:solidFill>
                <a:latin typeface="微软雅黑" panose="020B0503020204020204" pitchFamily="34" charset="-122"/>
                <a:ea typeface="微软雅黑" panose="020B0503020204020204" pitchFamily="34" charset="-122"/>
              </a:rPr>
              <a:t>解释执行的虚拟机，与</a:t>
            </a:r>
            <a:r>
              <a:rPr lang="en-US" altLang="zh-CN">
                <a:solidFill>
                  <a:srgbClr val="00539E"/>
                </a:solidFill>
                <a:latin typeface="微软雅黑" panose="020B0503020204020204" pitchFamily="34" charset="-122"/>
                <a:ea typeface="微软雅黑" panose="020B0503020204020204" pitchFamily="34" charset="-122"/>
              </a:rPr>
              <a:t>VMP/TMD</a:t>
            </a:r>
            <a:r>
              <a:rPr lang="zh-CN" altLang="en-US">
                <a:solidFill>
                  <a:srgbClr val="00539E"/>
                </a:solidFill>
                <a:latin typeface="微软雅黑" panose="020B0503020204020204" pitchFamily="34" charset="-122"/>
                <a:ea typeface="微软雅黑" panose="020B0503020204020204" pitchFamily="34" charset="-122"/>
              </a:rPr>
              <a:t>类似</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优势</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一般而言现有插桩工具不会记录标准库中执行的代码，可以规避</a:t>
            </a:r>
            <a:r>
              <a:rPr lang="en-US" altLang="zh-CN">
                <a:solidFill>
                  <a:srgbClr val="00539E"/>
                </a:solidFill>
                <a:latin typeface="微软雅黑" panose="020B0503020204020204" pitchFamily="34" charset="-122"/>
                <a:ea typeface="微软雅黑" panose="020B0503020204020204" pitchFamily="34" charset="-122"/>
              </a:rPr>
              <a:t>Trace</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可以修改</a:t>
            </a:r>
            <a:r>
              <a:rPr lang="en-US" altLang="zh-CN">
                <a:solidFill>
                  <a:srgbClr val="00539E"/>
                </a:solidFill>
                <a:latin typeface="微软雅黑" panose="020B0503020204020204" pitchFamily="34" charset="-122"/>
                <a:ea typeface="微软雅黑" panose="020B0503020204020204" pitchFamily="34" charset="-122"/>
              </a:rPr>
              <a:t>libstdc++.so</a:t>
            </a:r>
            <a:r>
              <a:rPr lang="zh-CN" altLang="en-US">
                <a:solidFill>
                  <a:srgbClr val="00539E"/>
                </a:solidFill>
                <a:latin typeface="微软雅黑" panose="020B0503020204020204" pitchFamily="34" charset="-122"/>
                <a:ea typeface="微软雅黑" panose="020B0503020204020204" pitchFamily="34" charset="-122"/>
              </a:rPr>
              <a:t>源代码，自定义</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，如修改字节码，</a:t>
            </a:r>
            <a:r>
              <a:rPr lang="en-US" altLang="zh-CN">
                <a:solidFill>
                  <a:srgbClr val="00539E"/>
                </a:solidFill>
                <a:latin typeface="微软雅黑" panose="020B0503020204020204" pitchFamily="34" charset="-122"/>
                <a:ea typeface="微软雅黑" panose="020B0503020204020204" pitchFamily="34" charset="-122"/>
              </a:rPr>
              <a:t>Handler</a:t>
            </a:r>
            <a:r>
              <a:rPr lang="zh-CN" altLang="en-US">
                <a:solidFill>
                  <a:srgbClr val="00539E"/>
                </a:solidFill>
                <a:latin typeface="微软雅黑" panose="020B0503020204020204" pitchFamily="34" charset="-122"/>
                <a:ea typeface="微软雅黑" panose="020B0503020204020204" pitchFamily="34" charset="-122"/>
              </a:rPr>
              <a:t>语义等等</a:t>
            </a: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7019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BD8F4A-08D8-4189-B49B-9BB9ACA84B83}"/>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DWARF Expression</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表格 2">
            <a:extLst>
              <a:ext uri="{FF2B5EF4-FFF2-40B4-BE49-F238E27FC236}">
                <a16:creationId xmlns:a16="http://schemas.microsoft.com/office/drawing/2014/main" id="{C98FB7D3-0DC2-4A52-BE5D-0880AD2C96ED}"/>
              </a:ext>
            </a:extLst>
          </p:cNvPr>
          <p:cNvGraphicFramePr>
            <a:graphicFrameLocks noGrp="1"/>
          </p:cNvGraphicFramePr>
          <p:nvPr>
            <p:extLst>
              <p:ext uri="{D42A27DB-BD31-4B8C-83A1-F6EECF244321}">
                <p14:modId xmlns:p14="http://schemas.microsoft.com/office/powerpoint/2010/main" val="3015247594"/>
              </p:ext>
            </p:extLst>
          </p:nvPr>
        </p:nvGraphicFramePr>
        <p:xfrm>
          <a:off x="180753" y="1144968"/>
          <a:ext cx="11812773" cy="3337560"/>
        </p:xfrm>
        <a:graphic>
          <a:graphicData uri="http://schemas.openxmlformats.org/drawingml/2006/table">
            <a:tbl>
              <a:tblPr firstRow="1" bandRow="1">
                <a:tableStyleId>{5C22544A-7EE6-4342-B048-85BDC9FD1C3A}</a:tableStyleId>
              </a:tblPr>
              <a:tblGrid>
                <a:gridCol w="2953192">
                  <a:extLst>
                    <a:ext uri="{9D8B030D-6E8A-4147-A177-3AD203B41FA5}">
                      <a16:colId xmlns:a16="http://schemas.microsoft.com/office/drawing/2014/main" val="1505397325"/>
                    </a:ext>
                  </a:extLst>
                </a:gridCol>
                <a:gridCol w="2099882">
                  <a:extLst>
                    <a:ext uri="{9D8B030D-6E8A-4147-A177-3AD203B41FA5}">
                      <a16:colId xmlns:a16="http://schemas.microsoft.com/office/drawing/2014/main" val="150571320"/>
                    </a:ext>
                  </a:extLst>
                </a:gridCol>
                <a:gridCol w="1202272">
                  <a:extLst>
                    <a:ext uri="{9D8B030D-6E8A-4147-A177-3AD203B41FA5}">
                      <a16:colId xmlns:a16="http://schemas.microsoft.com/office/drawing/2014/main" val="356536111"/>
                    </a:ext>
                  </a:extLst>
                </a:gridCol>
                <a:gridCol w="5557427">
                  <a:extLst>
                    <a:ext uri="{9D8B030D-6E8A-4147-A177-3AD203B41FA5}">
                      <a16:colId xmlns:a16="http://schemas.microsoft.com/office/drawing/2014/main" val="198506561"/>
                    </a:ext>
                  </a:extLst>
                </a:gridCol>
              </a:tblGrid>
              <a:tr h="370840">
                <a:tc>
                  <a:txBody>
                    <a:bodyPr/>
                    <a:lstStyle/>
                    <a:p>
                      <a:pPr algn="l"/>
                      <a:r>
                        <a:rPr lang="zh-CN" altLang="en-US">
                          <a:latin typeface="微软雅黑" panose="020B0503020204020204" pitchFamily="34" charset="-122"/>
                          <a:ea typeface="微软雅黑" panose="020B0503020204020204" pitchFamily="34" charset="-122"/>
                        </a:rPr>
                        <a:t>指令</a:t>
                      </a:r>
                    </a:p>
                  </a:txBody>
                  <a:tcPr/>
                </a:tc>
                <a:tc>
                  <a:txBody>
                    <a:bodyPr/>
                    <a:lstStyle/>
                    <a:p>
                      <a:pPr algn="l"/>
                      <a:r>
                        <a:rPr lang="en-US" altLang="zh-CN">
                          <a:latin typeface="微软雅黑" panose="020B0503020204020204" pitchFamily="34" charset="-122"/>
                          <a:ea typeface="微软雅黑" panose="020B0503020204020204" pitchFamily="34" charset="-122"/>
                        </a:rPr>
                        <a:t>OP1</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OP2</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说明</a:t>
                      </a:r>
                    </a:p>
                  </a:txBody>
                  <a:tcPr/>
                </a:tc>
                <a:extLst>
                  <a:ext uri="{0D108BD9-81ED-4DB2-BD59-A6C34878D82A}">
                    <a16:rowId xmlns:a16="http://schemas.microsoft.com/office/drawing/2014/main" val="3941535780"/>
                  </a:ext>
                </a:extLst>
              </a:tr>
              <a:tr h="370840">
                <a:tc>
                  <a:txBody>
                    <a:bodyPr/>
                    <a:lstStyle/>
                    <a:p>
                      <a:pPr algn="l"/>
                      <a:r>
                        <a:rPr lang="en-US" altLang="zh-CN">
                          <a:latin typeface="微软雅黑" panose="020B0503020204020204" pitchFamily="34" charset="-122"/>
                          <a:ea typeface="微软雅黑" panose="020B0503020204020204" pitchFamily="34" charset="-122"/>
                        </a:rPr>
                        <a:t>DW_OP_const1/2/4/8u</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u_int8/16/32/64</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压入</a:t>
                      </a:r>
                      <a:r>
                        <a:rPr lang="en-US" altLang="zh-CN">
                          <a:latin typeface="微软雅黑" panose="020B0503020204020204" pitchFamily="34" charset="-122"/>
                          <a:ea typeface="微软雅黑" panose="020B0503020204020204" pitchFamily="34" charset="-122"/>
                        </a:rPr>
                        <a:t>OP1</a:t>
                      </a:r>
                      <a:r>
                        <a:rPr lang="zh-CN" altLang="en-US">
                          <a:latin typeface="微软雅黑" panose="020B0503020204020204" pitchFamily="34" charset="-122"/>
                          <a:ea typeface="微软雅黑" panose="020B0503020204020204" pitchFamily="34" charset="-122"/>
                        </a:rPr>
                        <a:t>，无符号</a:t>
                      </a:r>
                    </a:p>
                  </a:txBody>
                  <a:tcPr/>
                </a:tc>
                <a:extLst>
                  <a:ext uri="{0D108BD9-81ED-4DB2-BD59-A6C34878D82A}">
                    <a16:rowId xmlns:a16="http://schemas.microsoft.com/office/drawing/2014/main" val="2136738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latin typeface="微软雅黑" panose="020B0503020204020204" pitchFamily="34" charset="-122"/>
                          <a:ea typeface="微软雅黑" panose="020B0503020204020204" pitchFamily="34" charset="-122"/>
                        </a:rPr>
                        <a:t>DW_OP_const1/2/4/8s</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int8/16/32/64</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压入</a:t>
                      </a:r>
                      <a:r>
                        <a:rPr lang="en-US" altLang="zh-CN">
                          <a:latin typeface="微软雅黑" panose="020B0503020204020204" pitchFamily="34" charset="-122"/>
                          <a:ea typeface="微软雅黑" panose="020B0503020204020204" pitchFamily="34" charset="-122"/>
                        </a:rPr>
                        <a:t>OP1</a:t>
                      </a:r>
                      <a:r>
                        <a:rPr lang="zh-CN" altLang="en-US">
                          <a:latin typeface="微软雅黑" panose="020B0503020204020204" pitchFamily="34" charset="-122"/>
                          <a:ea typeface="微软雅黑" panose="020B0503020204020204" pitchFamily="34" charset="-122"/>
                        </a:rPr>
                        <a:t>，有符号</a:t>
                      </a:r>
                    </a:p>
                  </a:txBody>
                  <a:tcPr/>
                </a:tc>
                <a:extLst>
                  <a:ext uri="{0D108BD9-81ED-4DB2-BD59-A6C34878D82A}">
                    <a16:rowId xmlns:a16="http://schemas.microsoft.com/office/drawing/2014/main" val="735228640"/>
                  </a:ext>
                </a:extLst>
              </a:tr>
              <a:tr h="370840">
                <a:tc>
                  <a:txBody>
                    <a:bodyPr/>
                    <a:lstStyle/>
                    <a:p>
                      <a:pPr algn="l"/>
                      <a:r>
                        <a:rPr lang="en-US" altLang="zh-CN">
                          <a:latin typeface="微软雅黑" panose="020B0503020204020204" pitchFamily="34" charset="-122"/>
                          <a:ea typeface="微软雅黑" panose="020B0503020204020204" pitchFamily="34" charset="-122"/>
                        </a:rPr>
                        <a:t>DW_OP_bregx</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LEB128</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SLEB128</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压入 </a:t>
                      </a:r>
                      <a:r>
                        <a:rPr lang="en-US" altLang="zh-CN">
                          <a:latin typeface="微软雅黑" panose="020B0503020204020204" pitchFamily="34" charset="-122"/>
                          <a:ea typeface="微软雅黑" panose="020B0503020204020204" pitchFamily="34" charset="-122"/>
                        </a:rPr>
                        <a:t>REG + OP2</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OP1</a:t>
                      </a:r>
                      <a:r>
                        <a:rPr lang="zh-CN" altLang="en-US">
                          <a:latin typeface="微软雅黑" panose="020B0503020204020204" pitchFamily="34" charset="-122"/>
                          <a:ea typeface="微软雅黑" panose="020B0503020204020204" pitchFamily="34" charset="-122"/>
                        </a:rPr>
                        <a:t>指定</a:t>
                      </a:r>
                      <a:r>
                        <a:rPr lang="en-US" altLang="zh-CN">
                          <a:latin typeface="微软雅黑" panose="020B0503020204020204" pitchFamily="34" charset="-122"/>
                          <a:ea typeface="微软雅黑" panose="020B0503020204020204" pitchFamily="34" charset="-122"/>
                        </a:rPr>
                        <a:t>REG</a:t>
                      </a:r>
                      <a:r>
                        <a:rPr lang="zh-CN" altLang="en-US">
                          <a:latin typeface="微软雅黑" panose="020B0503020204020204" pitchFamily="34" charset="-122"/>
                          <a:ea typeface="微软雅黑" panose="020B0503020204020204" pitchFamily="34" charset="-122"/>
                        </a:rPr>
                        <a:t>编号</a:t>
                      </a:r>
                    </a:p>
                  </a:txBody>
                  <a:tcPr/>
                </a:tc>
                <a:extLst>
                  <a:ext uri="{0D108BD9-81ED-4DB2-BD59-A6C34878D82A}">
                    <a16:rowId xmlns:a16="http://schemas.microsoft.com/office/drawing/2014/main" val="3675419491"/>
                  </a:ext>
                </a:extLst>
              </a:tr>
              <a:tr h="370840">
                <a:tc>
                  <a:txBody>
                    <a:bodyPr/>
                    <a:lstStyle/>
                    <a:p>
                      <a:pPr algn="l"/>
                      <a:r>
                        <a:rPr lang="en-US" altLang="zh-CN">
                          <a:latin typeface="微软雅黑" panose="020B0503020204020204" pitchFamily="34" charset="-122"/>
                          <a:ea typeface="微软雅黑" panose="020B0503020204020204" pitchFamily="34" charset="-122"/>
                        </a:rPr>
                        <a:t>DW_OP_drop</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弹出栈顶元素</a:t>
                      </a:r>
                    </a:p>
                  </a:txBody>
                  <a:tcPr/>
                </a:tc>
                <a:extLst>
                  <a:ext uri="{0D108BD9-81ED-4DB2-BD59-A6C34878D82A}">
                    <a16:rowId xmlns:a16="http://schemas.microsoft.com/office/drawing/2014/main" val="2270172446"/>
                  </a:ext>
                </a:extLst>
              </a:tr>
              <a:tr h="370840">
                <a:tc>
                  <a:txBody>
                    <a:bodyPr/>
                    <a:lstStyle/>
                    <a:p>
                      <a:pPr algn="l"/>
                      <a:r>
                        <a:rPr lang="en-US" altLang="zh-CN">
                          <a:latin typeface="微软雅黑" panose="020B0503020204020204" pitchFamily="34" charset="-122"/>
                          <a:ea typeface="微软雅黑" panose="020B0503020204020204" pitchFamily="34" charset="-122"/>
                        </a:rPr>
                        <a:t>DW_OP_deref_size</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u_int8</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弹出栈顶元素作为指针解引用，</a:t>
                      </a:r>
                      <a:r>
                        <a:rPr lang="en-US" altLang="zh-CN">
                          <a:latin typeface="微软雅黑" panose="020B0503020204020204" pitchFamily="34" charset="-122"/>
                          <a:ea typeface="微软雅黑" panose="020B0503020204020204" pitchFamily="34" charset="-122"/>
                        </a:rPr>
                        <a:t>OP1</a:t>
                      </a:r>
                      <a:r>
                        <a:rPr lang="zh-CN" altLang="en-US">
                          <a:latin typeface="微软雅黑" panose="020B0503020204020204" pitchFamily="34" charset="-122"/>
                          <a:ea typeface="微软雅黑" panose="020B0503020204020204" pitchFamily="34" charset="-122"/>
                        </a:rPr>
                        <a:t>指定读取字节数</a:t>
                      </a:r>
                    </a:p>
                  </a:txBody>
                  <a:tcPr/>
                </a:tc>
                <a:extLst>
                  <a:ext uri="{0D108BD9-81ED-4DB2-BD59-A6C34878D82A}">
                    <a16:rowId xmlns:a16="http://schemas.microsoft.com/office/drawing/2014/main" val="4252553778"/>
                  </a:ext>
                </a:extLst>
              </a:tr>
              <a:tr h="370840">
                <a:tc>
                  <a:txBody>
                    <a:bodyPr/>
                    <a:lstStyle/>
                    <a:p>
                      <a:pPr algn="l"/>
                      <a:r>
                        <a:rPr lang="en-US" altLang="zh-CN">
                          <a:latin typeface="微软雅黑" panose="020B0503020204020204" pitchFamily="34" charset="-122"/>
                          <a:ea typeface="微软雅黑" panose="020B0503020204020204" pitchFamily="34" charset="-122"/>
                        </a:rPr>
                        <a:t>DW_OP_or/ and/ plus…</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弹出栈顶两元素，压入</a:t>
                      </a:r>
                      <a:r>
                        <a:rPr lang="en-US" altLang="zh-CN">
                          <a:latin typeface="微软雅黑" panose="020B0503020204020204" pitchFamily="34" charset="-122"/>
                          <a:ea typeface="微软雅黑" panose="020B0503020204020204" pitchFamily="34" charset="-122"/>
                        </a:rPr>
                        <a:t>Second | / &amp; / + First</a:t>
                      </a:r>
                      <a:endParaRPr lang="zh-CN" altLang="en-US">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80233746"/>
                  </a:ext>
                </a:extLst>
              </a:tr>
              <a:tr h="370840">
                <a:tc>
                  <a:txBody>
                    <a:bodyPr/>
                    <a:lstStyle/>
                    <a:p>
                      <a:pPr algn="l"/>
                      <a:r>
                        <a:rPr lang="en-US" altLang="zh-CN">
                          <a:latin typeface="微软雅黑" panose="020B0503020204020204" pitchFamily="34" charset="-122"/>
                          <a:ea typeface="微软雅黑" panose="020B0503020204020204" pitchFamily="34" charset="-122"/>
                        </a:rPr>
                        <a:t>DW_OP_le, ge, eq…</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弹出栈顶两元素，压入</a:t>
                      </a:r>
                      <a:r>
                        <a:rPr lang="en-US" altLang="zh-CN">
                          <a:latin typeface="微软雅黑" panose="020B0503020204020204" pitchFamily="34" charset="-122"/>
                          <a:ea typeface="微软雅黑" panose="020B0503020204020204" pitchFamily="34" charset="-122"/>
                        </a:rPr>
                        <a:t>Second le, ge, eq… First</a:t>
                      </a:r>
                      <a:endParaRPr lang="zh-CN" altLang="en-US">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776502606"/>
                  </a:ext>
                </a:extLst>
              </a:tr>
              <a:tr h="370840">
                <a:tc>
                  <a:txBody>
                    <a:bodyPr/>
                    <a:lstStyle/>
                    <a:p>
                      <a:pPr algn="l"/>
                      <a:r>
                        <a:rPr lang="en-US" altLang="zh-CN">
                          <a:latin typeface="微软雅黑" panose="020B0503020204020204" pitchFamily="34" charset="-122"/>
                          <a:ea typeface="微软雅黑" panose="020B0503020204020204" pitchFamily="34" charset="-122"/>
                        </a:rPr>
                        <a:t>DW_OP_bra</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en-US" altLang="zh-CN">
                          <a:latin typeface="微软雅黑" panose="020B0503020204020204" pitchFamily="34" charset="-122"/>
                          <a:ea typeface="微软雅黑" panose="020B0503020204020204" pitchFamily="34" charset="-122"/>
                        </a:rPr>
                        <a:t>int16_t</a:t>
                      </a:r>
                      <a:endParaRPr lang="zh-CN" altLang="en-US">
                        <a:latin typeface="微软雅黑" panose="020B0503020204020204" pitchFamily="34" charset="-122"/>
                        <a:ea typeface="微软雅黑" panose="020B0503020204020204" pitchFamily="34" charset="-122"/>
                      </a:endParaRPr>
                    </a:p>
                  </a:txBody>
                  <a:tcPr/>
                </a:tc>
                <a:tc>
                  <a:txBody>
                    <a:bodyPr/>
                    <a:lstStyle/>
                    <a:p>
                      <a:pPr algn="l"/>
                      <a:r>
                        <a:rPr lang="zh-CN" altLang="en-US">
                          <a:latin typeface="微软雅黑" panose="020B0503020204020204" pitchFamily="34" charset="-122"/>
                          <a:ea typeface="微软雅黑" panose="020B0503020204020204" pitchFamily="34" charset="-122"/>
                        </a:rPr>
                        <a:t>无</a:t>
                      </a:r>
                    </a:p>
                  </a:txBody>
                  <a:tcPr/>
                </a:tc>
                <a:tc>
                  <a:txBody>
                    <a:bodyPr/>
                    <a:lstStyle/>
                    <a:p>
                      <a:pPr algn="l"/>
                      <a:r>
                        <a:rPr lang="zh-CN" altLang="en-US">
                          <a:latin typeface="微软雅黑" panose="020B0503020204020204" pitchFamily="34" charset="-122"/>
                          <a:ea typeface="微软雅黑" panose="020B0503020204020204" pitchFamily="34" charset="-122"/>
                        </a:rPr>
                        <a:t>若栈顶为</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，跳转，为</a:t>
                      </a:r>
                      <a:r>
                        <a:rPr lang="en-US" altLang="zh-CN">
                          <a:latin typeface="微软雅黑" panose="020B0503020204020204" pitchFamily="34" charset="-122"/>
                          <a:ea typeface="微软雅黑" panose="020B0503020204020204" pitchFamily="34" charset="-122"/>
                        </a:rPr>
                        <a:t>0</a:t>
                      </a:r>
                      <a:r>
                        <a:rPr lang="zh-CN" altLang="en-US">
                          <a:latin typeface="微软雅黑" panose="020B0503020204020204" pitchFamily="34" charset="-122"/>
                          <a:ea typeface="微软雅黑" panose="020B0503020204020204" pitchFamily="34" charset="-122"/>
                        </a:rPr>
                        <a:t>不跳。</a:t>
                      </a:r>
                      <a:r>
                        <a:rPr lang="en-US" altLang="zh-CN">
                          <a:latin typeface="微软雅黑" panose="020B0503020204020204" pitchFamily="34" charset="-122"/>
                          <a:ea typeface="微软雅黑" panose="020B0503020204020204" pitchFamily="34" charset="-122"/>
                        </a:rPr>
                        <a:t>OP1</a:t>
                      </a:r>
                      <a:r>
                        <a:rPr lang="zh-CN" altLang="en-US">
                          <a:latin typeface="微软雅黑" panose="020B0503020204020204" pitchFamily="34" charset="-122"/>
                          <a:ea typeface="微软雅黑" panose="020B0503020204020204" pitchFamily="34" charset="-122"/>
                        </a:rPr>
                        <a:t>指定偏移字节数</a:t>
                      </a:r>
                    </a:p>
                  </a:txBody>
                  <a:tcPr/>
                </a:tc>
                <a:extLst>
                  <a:ext uri="{0D108BD9-81ED-4DB2-BD59-A6C34878D82A}">
                    <a16:rowId xmlns:a16="http://schemas.microsoft.com/office/drawing/2014/main" val="739307238"/>
                  </a:ext>
                </a:extLst>
              </a:tr>
            </a:tbl>
          </a:graphicData>
        </a:graphic>
      </p:graphicFrame>
      <p:sp>
        <p:nvSpPr>
          <p:cNvPr id="4" name="文本框 3">
            <a:extLst>
              <a:ext uri="{FF2B5EF4-FFF2-40B4-BE49-F238E27FC236}">
                <a16:creationId xmlns:a16="http://schemas.microsoft.com/office/drawing/2014/main" id="{F32709E1-73B1-4F66-95BD-02701F355E79}"/>
              </a:ext>
            </a:extLst>
          </p:cNvPr>
          <p:cNvSpPr txBox="1"/>
          <p:nvPr/>
        </p:nvSpPr>
        <p:spPr>
          <a:xfrm>
            <a:off x="191386" y="4550735"/>
            <a:ext cx="11791507"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完成 汇编代码 </a:t>
            </a:r>
            <a:r>
              <a:rPr lang="en-US" altLang="zh-CN">
                <a:solidFill>
                  <a:srgbClr val="00539E"/>
                </a:solidFill>
                <a:latin typeface="微软雅黑" panose="020B0503020204020204" pitchFamily="34" charset="-122"/>
                <a:ea typeface="微软雅黑" panose="020B0503020204020204" pitchFamily="34" charset="-122"/>
              </a:rPr>
              <a:t>-&gt; DWARF Expression </a:t>
            </a:r>
            <a:r>
              <a:rPr lang="zh-CN" altLang="en-US">
                <a:solidFill>
                  <a:srgbClr val="00539E"/>
                </a:solidFill>
                <a:latin typeface="微软雅黑" panose="020B0503020204020204" pitchFamily="34" charset="-122"/>
                <a:ea typeface="微软雅黑" panose="020B0503020204020204" pitchFamily="34" charset="-122"/>
              </a:rPr>
              <a:t>的转换后，就可以将代码隐藏在异常抛出时的</a:t>
            </a:r>
            <a:r>
              <a:rPr lang="en-US" altLang="zh-CN">
                <a:solidFill>
                  <a:srgbClr val="00539E"/>
                </a:solidFill>
                <a:latin typeface="微软雅黑" panose="020B0503020204020204" pitchFamily="34" charset="-122"/>
                <a:ea typeface="微软雅黑" panose="020B0503020204020204" pitchFamily="34" charset="-122"/>
              </a:rPr>
              <a:t>Stack Unwind</a:t>
            </a:r>
            <a:r>
              <a:rPr lang="zh-CN" altLang="en-US">
                <a:solidFill>
                  <a:srgbClr val="00539E"/>
                </a:solidFill>
                <a:latin typeface="微软雅黑" panose="020B0503020204020204" pitchFamily="34" charset="-122"/>
                <a:ea typeface="微软雅黑" panose="020B0503020204020204" pitchFamily="34" charset="-122"/>
              </a:rPr>
              <a:t>过程</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据我们所知，目前没有任何二进制分析平台（</a:t>
            </a:r>
            <a:r>
              <a:rPr lang="en-US" altLang="zh-CN" b="1">
                <a:solidFill>
                  <a:srgbClr val="00539E"/>
                </a:solidFill>
                <a:latin typeface="微软雅黑" panose="020B0503020204020204" pitchFamily="34" charset="-122"/>
                <a:ea typeface="微软雅黑" panose="020B0503020204020204" pitchFamily="34" charset="-122"/>
              </a:rPr>
              <a:t>Angr, Triton, ...</a:t>
            </a:r>
            <a:r>
              <a:rPr lang="zh-CN" altLang="en-US" b="1">
                <a:solidFill>
                  <a:srgbClr val="00539E"/>
                </a:solidFill>
                <a:latin typeface="微软雅黑" panose="020B0503020204020204" pitchFamily="34" charset="-122"/>
                <a:ea typeface="微软雅黑" panose="020B0503020204020204" pitchFamily="34" charset="-122"/>
              </a:rPr>
              <a:t>）存在处理</a:t>
            </a:r>
            <a:r>
              <a:rPr lang="en-US" altLang="zh-CN" b="1">
                <a:solidFill>
                  <a:srgbClr val="00539E"/>
                </a:solidFill>
                <a:latin typeface="微软雅黑" panose="020B0503020204020204" pitchFamily="34" charset="-122"/>
                <a:ea typeface="微软雅黑" panose="020B0503020204020204" pitchFamily="34" charset="-122"/>
              </a:rPr>
              <a:t>DWARF Expression</a:t>
            </a:r>
            <a:r>
              <a:rPr lang="zh-CN" altLang="en-US" b="1">
                <a:solidFill>
                  <a:srgbClr val="00539E"/>
                </a:solidFill>
                <a:latin typeface="微软雅黑" panose="020B0503020204020204" pitchFamily="34" charset="-122"/>
                <a:ea typeface="微软雅黑" panose="020B0503020204020204" pitchFamily="34" charset="-122"/>
              </a:rPr>
              <a:t>的</a:t>
            </a:r>
            <a:r>
              <a:rPr lang="en-US" altLang="zh-CN" b="1">
                <a:solidFill>
                  <a:srgbClr val="00539E"/>
                </a:solidFill>
                <a:latin typeface="微软雅黑" panose="020B0503020204020204" pitchFamily="34" charset="-122"/>
                <a:ea typeface="微软雅黑" panose="020B0503020204020204" pitchFamily="34" charset="-122"/>
              </a:rPr>
              <a:t>feature</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缺陷</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输入与输出最好都限制在 </a:t>
            </a:r>
            <a:r>
              <a:rPr lang="en-US" altLang="zh-CN">
                <a:solidFill>
                  <a:srgbClr val="00539E"/>
                </a:solidFill>
                <a:latin typeface="微软雅黑" panose="020B0503020204020204" pitchFamily="34" charset="-122"/>
                <a:ea typeface="微软雅黑" panose="020B0503020204020204" pitchFamily="34" charset="-122"/>
              </a:rPr>
              <a:t>RBX, R12-R15 </a:t>
            </a:r>
            <a:r>
              <a:rPr lang="zh-CN" altLang="en-US">
                <a:solidFill>
                  <a:srgbClr val="00539E"/>
                </a:solidFill>
                <a:latin typeface="微软雅黑" panose="020B0503020204020204" pitchFamily="34" charset="-122"/>
                <a:ea typeface="微软雅黑" panose="020B0503020204020204" pitchFamily="34" charset="-122"/>
              </a:rPr>
              <a:t>寄存器之中，这是由</a:t>
            </a:r>
            <a:r>
              <a:rPr lang="en-US" altLang="zh-CN">
                <a:solidFill>
                  <a:srgbClr val="00539E"/>
                </a:solidFill>
                <a:latin typeface="微软雅黑" panose="020B0503020204020204" pitchFamily="34" charset="-122"/>
                <a:ea typeface="微软雅黑" panose="020B0503020204020204" pitchFamily="34" charset="-122"/>
              </a:rPr>
              <a:t>AMD64 ABI</a:t>
            </a:r>
            <a:r>
              <a:rPr lang="zh-CN" altLang="en-US">
                <a:solidFill>
                  <a:srgbClr val="00539E"/>
                </a:solidFill>
                <a:latin typeface="微软雅黑" panose="020B0503020204020204" pitchFamily="34" charset="-122"/>
                <a:ea typeface="微软雅黑" panose="020B0503020204020204" pitchFamily="34" charset="-122"/>
              </a:rPr>
              <a:t>决定的</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rgbClr val="00539E"/>
                </a:solidFill>
                <a:latin typeface="微软雅黑" panose="020B0503020204020204" pitchFamily="34" charset="-122"/>
                <a:ea typeface="微软雅黑" panose="020B0503020204020204" pitchFamily="34" charset="-122"/>
              </a:rPr>
              <a:t>无法在</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内部修改程序内存，需要退出虚拟机后通过汇编代码写入</a:t>
            </a:r>
          </a:p>
        </p:txBody>
      </p:sp>
    </p:spTree>
    <p:extLst>
      <p:ext uri="{BB962C8B-B14F-4D97-AF65-F5344CB8AC3E}">
        <p14:creationId xmlns:p14="http://schemas.microsoft.com/office/powerpoint/2010/main" val="2025355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1C79C8B-9E59-4EA8-8C45-2E54F8D438DD}"/>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异常机制 </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Catch</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块</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汇编结构</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147090F5-0584-4423-B9CB-B297ED43E1C0}"/>
              </a:ext>
            </a:extLst>
          </p:cNvPr>
          <p:cNvPicPr>
            <a:picLocks noChangeAspect="1"/>
          </p:cNvPicPr>
          <p:nvPr/>
        </p:nvPicPr>
        <p:blipFill>
          <a:blip r:embed="rId2"/>
          <a:stretch>
            <a:fillRect/>
          </a:stretch>
        </p:blipFill>
        <p:spPr>
          <a:xfrm>
            <a:off x="572558" y="2033764"/>
            <a:ext cx="2647950" cy="3219450"/>
          </a:xfrm>
          <a:prstGeom prst="rect">
            <a:avLst/>
          </a:prstGeom>
        </p:spPr>
      </p:pic>
      <p:pic>
        <p:nvPicPr>
          <p:cNvPr id="4" name="图片 3">
            <a:extLst>
              <a:ext uri="{FF2B5EF4-FFF2-40B4-BE49-F238E27FC236}">
                <a16:creationId xmlns:a16="http://schemas.microsoft.com/office/drawing/2014/main" id="{0B113F70-D5E3-46E3-B30E-8C00F4A14FAF}"/>
              </a:ext>
            </a:extLst>
          </p:cNvPr>
          <p:cNvPicPr>
            <a:picLocks noChangeAspect="1"/>
          </p:cNvPicPr>
          <p:nvPr/>
        </p:nvPicPr>
        <p:blipFill>
          <a:blip r:embed="rId3"/>
          <a:stretch>
            <a:fillRect/>
          </a:stretch>
        </p:blipFill>
        <p:spPr>
          <a:xfrm>
            <a:off x="4315706" y="1151465"/>
            <a:ext cx="3428471" cy="5322711"/>
          </a:xfrm>
          <a:prstGeom prst="rect">
            <a:avLst/>
          </a:prstGeom>
        </p:spPr>
      </p:pic>
      <p:cxnSp>
        <p:nvCxnSpPr>
          <p:cNvPr id="7" name="直接箭头连接符 6">
            <a:extLst>
              <a:ext uri="{FF2B5EF4-FFF2-40B4-BE49-F238E27FC236}">
                <a16:creationId xmlns:a16="http://schemas.microsoft.com/office/drawing/2014/main" id="{5854F2AF-3EF7-4598-A4D9-C5B6BC7AA33F}"/>
              </a:ext>
            </a:extLst>
          </p:cNvPr>
          <p:cNvCxnSpPr>
            <a:cxnSpLocks/>
          </p:cNvCxnSpPr>
          <p:nvPr/>
        </p:nvCxnSpPr>
        <p:spPr>
          <a:xfrm>
            <a:off x="3375378" y="3612444"/>
            <a:ext cx="66604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直接箭头连接符 10">
            <a:extLst>
              <a:ext uri="{FF2B5EF4-FFF2-40B4-BE49-F238E27FC236}">
                <a16:creationId xmlns:a16="http://schemas.microsoft.com/office/drawing/2014/main" id="{11923368-FE07-4831-BAFB-10DF44B80F41}"/>
              </a:ext>
            </a:extLst>
          </p:cNvPr>
          <p:cNvCxnSpPr/>
          <p:nvPr/>
        </p:nvCxnSpPr>
        <p:spPr>
          <a:xfrm>
            <a:off x="7292623" y="2088443"/>
            <a:ext cx="80151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 name="文本框 11">
            <a:extLst>
              <a:ext uri="{FF2B5EF4-FFF2-40B4-BE49-F238E27FC236}">
                <a16:creationId xmlns:a16="http://schemas.microsoft.com/office/drawing/2014/main" id="{E0B30545-9AD4-4402-9571-8B1F309F3966}"/>
              </a:ext>
            </a:extLst>
          </p:cNvPr>
          <p:cNvSpPr txBox="1"/>
          <p:nvPr/>
        </p:nvSpPr>
        <p:spPr>
          <a:xfrm>
            <a:off x="8127999" y="1885244"/>
            <a:ext cx="3804356" cy="369332"/>
          </a:xfrm>
          <a:prstGeom prst="rect">
            <a:avLst/>
          </a:prstGeom>
          <a:noFill/>
        </p:spPr>
        <p:txBody>
          <a:bodyPr wrap="square" rtlCol="0">
            <a:spAutoFit/>
          </a:bodyPr>
          <a:lstStyle/>
          <a:p>
            <a:r>
              <a:rPr lang="zh-CN" altLang="en-US" b="1">
                <a:solidFill>
                  <a:srgbClr val="00539E"/>
                </a:solidFill>
                <a:latin typeface="微软雅黑" panose="020B0503020204020204" pitchFamily="34" charset="-122"/>
                <a:ea typeface="微软雅黑" panose="020B0503020204020204" pitchFamily="34" charset="-122"/>
              </a:rPr>
              <a:t>判断当前</a:t>
            </a:r>
            <a:r>
              <a:rPr lang="en-US" altLang="zh-CN" b="1">
                <a:solidFill>
                  <a:srgbClr val="00539E"/>
                </a:solidFill>
                <a:latin typeface="微软雅黑" panose="020B0503020204020204" pitchFamily="34" charset="-122"/>
                <a:ea typeface="微软雅黑" panose="020B0503020204020204" pitchFamily="34" charset="-122"/>
              </a:rPr>
              <a:t>Catch</a:t>
            </a:r>
            <a:r>
              <a:rPr lang="zh-CN" altLang="en-US" b="1">
                <a:solidFill>
                  <a:srgbClr val="00539E"/>
                </a:solidFill>
                <a:latin typeface="微软雅黑" panose="020B0503020204020204" pitchFamily="34" charset="-122"/>
                <a:ea typeface="微软雅黑" panose="020B0503020204020204" pitchFamily="34" charset="-122"/>
              </a:rPr>
              <a:t>块能否处理这个异常</a:t>
            </a:r>
          </a:p>
        </p:txBody>
      </p:sp>
      <p:sp>
        <p:nvSpPr>
          <p:cNvPr id="13" name="右大括号 12">
            <a:extLst>
              <a:ext uri="{FF2B5EF4-FFF2-40B4-BE49-F238E27FC236}">
                <a16:creationId xmlns:a16="http://schemas.microsoft.com/office/drawing/2014/main" id="{F6D1961B-A5EB-42DE-80AD-0AC3DAF56D02}"/>
              </a:ext>
            </a:extLst>
          </p:cNvPr>
          <p:cNvSpPr/>
          <p:nvPr/>
        </p:nvSpPr>
        <p:spPr>
          <a:xfrm>
            <a:off x="7631290" y="2652889"/>
            <a:ext cx="169333" cy="2528711"/>
          </a:xfrm>
          <a:prstGeom prst="righ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solidFill>
                <a:srgbClr val="00539E"/>
              </a:solidFill>
            </a:endParaRPr>
          </a:p>
        </p:txBody>
      </p:sp>
      <p:sp>
        <p:nvSpPr>
          <p:cNvPr id="14" name="文本框 13">
            <a:extLst>
              <a:ext uri="{FF2B5EF4-FFF2-40B4-BE49-F238E27FC236}">
                <a16:creationId xmlns:a16="http://schemas.microsoft.com/office/drawing/2014/main" id="{11477FCC-CFDD-4091-B0C9-D5B8BF8F8F5A}"/>
              </a:ext>
            </a:extLst>
          </p:cNvPr>
          <p:cNvSpPr txBox="1"/>
          <p:nvPr/>
        </p:nvSpPr>
        <p:spPr>
          <a:xfrm>
            <a:off x="8060267" y="3736622"/>
            <a:ext cx="1840089" cy="369332"/>
          </a:xfrm>
          <a:prstGeom prst="rect">
            <a:avLst/>
          </a:prstGeom>
          <a:noFill/>
        </p:spPr>
        <p:txBody>
          <a:bodyPr wrap="square" rtlCol="0">
            <a:spAutoFit/>
          </a:bodyPr>
          <a:lstStyle/>
          <a:p>
            <a:r>
              <a:rPr lang="en-US" altLang="zh-CN" b="1">
                <a:solidFill>
                  <a:srgbClr val="00539E"/>
                </a:solidFill>
                <a:latin typeface="微软雅黑" panose="020B0503020204020204" pitchFamily="34" charset="-122"/>
                <a:ea typeface="微软雅黑" panose="020B0503020204020204" pitchFamily="34" charset="-122"/>
              </a:rPr>
              <a:t>Catch</a:t>
            </a:r>
            <a:r>
              <a:rPr lang="zh-CN" altLang="en-US" b="1">
                <a:solidFill>
                  <a:srgbClr val="00539E"/>
                </a:solidFill>
                <a:latin typeface="微软雅黑" panose="020B0503020204020204" pitchFamily="34" charset="-122"/>
                <a:ea typeface="微软雅黑" panose="020B0503020204020204" pitchFamily="34" charset="-122"/>
              </a:rPr>
              <a:t>块代码</a:t>
            </a:r>
          </a:p>
        </p:txBody>
      </p:sp>
    </p:spTree>
    <p:extLst>
      <p:ext uri="{BB962C8B-B14F-4D97-AF65-F5344CB8AC3E}">
        <p14:creationId xmlns:p14="http://schemas.microsoft.com/office/powerpoint/2010/main" val="3844604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DB9E4E-E4C3-4F60-B6C2-00D5AC81B142}"/>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异常机制 </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Catch</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块信息结构</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25917C57-1DC8-4B19-AF36-76B71E5D318F}"/>
              </a:ext>
            </a:extLst>
          </p:cNvPr>
          <p:cNvSpPr txBox="1"/>
          <p:nvPr/>
        </p:nvSpPr>
        <p:spPr>
          <a:xfrm>
            <a:off x="666044" y="1061155"/>
            <a:ext cx="7089422" cy="1289905"/>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表结构体</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位于</a:t>
            </a:r>
            <a:r>
              <a:rPr lang="en-US" altLang="zh-CN">
                <a:solidFill>
                  <a:srgbClr val="00539E"/>
                </a:solidFill>
                <a:latin typeface="微软雅黑" panose="020B0503020204020204" pitchFamily="34" charset="-122"/>
                <a:ea typeface="微软雅黑" panose="020B0503020204020204" pitchFamily="34" charset="-122"/>
              </a:rPr>
              <a:t>.gcc_except_table</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判断</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块能否处理某个异常</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触发异常时寻找到对应的</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a:t>
            </a:r>
          </a:p>
        </p:txBody>
      </p:sp>
      <p:grpSp>
        <p:nvGrpSpPr>
          <p:cNvPr id="40" name="组合 39">
            <a:extLst>
              <a:ext uri="{FF2B5EF4-FFF2-40B4-BE49-F238E27FC236}">
                <a16:creationId xmlns:a16="http://schemas.microsoft.com/office/drawing/2014/main" id="{1555417E-E34C-4FD4-919D-604B4803F90E}"/>
              </a:ext>
            </a:extLst>
          </p:cNvPr>
          <p:cNvGrpSpPr/>
          <p:nvPr/>
        </p:nvGrpSpPr>
        <p:grpSpPr>
          <a:xfrm>
            <a:off x="824618" y="2686931"/>
            <a:ext cx="8861248" cy="3871914"/>
            <a:chOff x="745596" y="2506309"/>
            <a:chExt cx="7744883" cy="3118557"/>
          </a:xfrm>
        </p:grpSpPr>
        <p:pic>
          <p:nvPicPr>
            <p:cNvPr id="13" name="图片 12">
              <a:extLst>
                <a:ext uri="{FF2B5EF4-FFF2-40B4-BE49-F238E27FC236}">
                  <a16:creationId xmlns:a16="http://schemas.microsoft.com/office/drawing/2014/main" id="{7C60E58B-9F15-4AE8-ABCC-29B8D8A4D9EE}"/>
                </a:ext>
              </a:extLst>
            </p:cNvPr>
            <p:cNvPicPr>
              <a:picLocks noChangeAspect="1"/>
            </p:cNvPicPr>
            <p:nvPr/>
          </p:nvPicPr>
          <p:blipFill>
            <a:blip r:embed="rId2"/>
            <a:stretch>
              <a:fillRect/>
            </a:stretch>
          </p:blipFill>
          <p:spPr>
            <a:xfrm>
              <a:off x="745596" y="2506309"/>
              <a:ext cx="6772275" cy="1190625"/>
            </a:xfrm>
            <a:prstGeom prst="rect">
              <a:avLst/>
            </a:prstGeom>
          </p:spPr>
        </p:pic>
        <p:pic>
          <p:nvPicPr>
            <p:cNvPr id="14" name="图片 13">
              <a:extLst>
                <a:ext uri="{FF2B5EF4-FFF2-40B4-BE49-F238E27FC236}">
                  <a16:creationId xmlns:a16="http://schemas.microsoft.com/office/drawing/2014/main" id="{FCD72312-226D-41FA-B92D-1B1F127E8F85}"/>
                </a:ext>
              </a:extLst>
            </p:cNvPr>
            <p:cNvPicPr>
              <a:picLocks noChangeAspect="1"/>
            </p:cNvPicPr>
            <p:nvPr/>
          </p:nvPicPr>
          <p:blipFill>
            <a:blip r:embed="rId3"/>
            <a:stretch>
              <a:fillRect/>
            </a:stretch>
          </p:blipFill>
          <p:spPr>
            <a:xfrm>
              <a:off x="1931810" y="4214989"/>
              <a:ext cx="5867400" cy="685800"/>
            </a:xfrm>
            <a:prstGeom prst="rect">
              <a:avLst/>
            </a:prstGeom>
          </p:spPr>
        </p:pic>
        <p:pic>
          <p:nvPicPr>
            <p:cNvPr id="15" name="图片 14">
              <a:extLst>
                <a:ext uri="{FF2B5EF4-FFF2-40B4-BE49-F238E27FC236}">
                  <a16:creationId xmlns:a16="http://schemas.microsoft.com/office/drawing/2014/main" id="{BE89BBCE-D351-4D67-BC23-86453858A0DD}"/>
                </a:ext>
              </a:extLst>
            </p:cNvPr>
            <p:cNvPicPr>
              <a:picLocks noChangeAspect="1"/>
            </p:cNvPicPr>
            <p:nvPr/>
          </p:nvPicPr>
          <p:blipFill>
            <a:blip r:embed="rId4"/>
            <a:stretch>
              <a:fillRect/>
            </a:stretch>
          </p:blipFill>
          <p:spPr>
            <a:xfrm>
              <a:off x="2956454" y="5139091"/>
              <a:ext cx="5534025" cy="485775"/>
            </a:xfrm>
            <a:prstGeom prst="rect">
              <a:avLst/>
            </a:prstGeom>
          </p:spPr>
        </p:pic>
        <p:grpSp>
          <p:nvGrpSpPr>
            <p:cNvPr id="36" name="组合 35">
              <a:extLst>
                <a:ext uri="{FF2B5EF4-FFF2-40B4-BE49-F238E27FC236}">
                  <a16:creationId xmlns:a16="http://schemas.microsoft.com/office/drawing/2014/main" id="{462C99C7-D4CC-4E6B-A8AB-678432916374}"/>
                </a:ext>
              </a:extLst>
            </p:cNvPr>
            <p:cNvGrpSpPr/>
            <p:nvPr/>
          </p:nvGrpSpPr>
          <p:grpSpPr>
            <a:xfrm>
              <a:off x="1478844" y="3714045"/>
              <a:ext cx="383822" cy="746992"/>
              <a:chOff x="1873956" y="3759200"/>
              <a:chExt cx="383822" cy="746992"/>
            </a:xfrm>
          </p:grpSpPr>
          <p:cxnSp>
            <p:nvCxnSpPr>
              <p:cNvPr id="26" name="直接连接符 25">
                <a:extLst>
                  <a:ext uri="{FF2B5EF4-FFF2-40B4-BE49-F238E27FC236}">
                    <a16:creationId xmlns:a16="http://schemas.microsoft.com/office/drawing/2014/main" id="{0A59B673-F4D4-44EE-99E4-4A1B24765BE5}"/>
                  </a:ext>
                </a:extLst>
              </p:cNvPr>
              <p:cNvCxnSpPr>
                <a:cxnSpLocks/>
              </p:cNvCxnSpPr>
              <p:nvPr/>
            </p:nvCxnSpPr>
            <p:spPr>
              <a:xfrm>
                <a:off x="1873956" y="3759200"/>
                <a:ext cx="0" cy="746992"/>
              </a:xfrm>
              <a:prstGeom prst="line">
                <a:avLst/>
              </a:prstGeom>
            </p:spPr>
            <p:style>
              <a:lnRef idx="3">
                <a:schemeClr val="accent5"/>
              </a:lnRef>
              <a:fillRef idx="0">
                <a:schemeClr val="accent5"/>
              </a:fillRef>
              <a:effectRef idx="2">
                <a:schemeClr val="accent5"/>
              </a:effectRef>
              <a:fontRef idx="minor">
                <a:schemeClr val="tx1"/>
              </a:fontRef>
            </p:style>
          </p:cxnSp>
          <p:cxnSp>
            <p:nvCxnSpPr>
              <p:cNvPr id="32" name="直接箭头连接符 31">
                <a:extLst>
                  <a:ext uri="{FF2B5EF4-FFF2-40B4-BE49-F238E27FC236}">
                    <a16:creationId xmlns:a16="http://schemas.microsoft.com/office/drawing/2014/main" id="{4EBDB172-CE2A-4293-85F4-55E07552029D}"/>
                  </a:ext>
                </a:extLst>
              </p:cNvPr>
              <p:cNvCxnSpPr>
                <a:cxnSpLocks/>
              </p:cNvCxnSpPr>
              <p:nvPr/>
            </p:nvCxnSpPr>
            <p:spPr>
              <a:xfrm>
                <a:off x="1885245" y="4492978"/>
                <a:ext cx="37253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nvGrpSpPr>
            <p:cNvPr id="37" name="组合 36">
              <a:extLst>
                <a:ext uri="{FF2B5EF4-FFF2-40B4-BE49-F238E27FC236}">
                  <a16:creationId xmlns:a16="http://schemas.microsoft.com/office/drawing/2014/main" id="{0C78C25C-C4C6-4733-87AD-D1E8BD171B72}"/>
                </a:ext>
              </a:extLst>
            </p:cNvPr>
            <p:cNvGrpSpPr/>
            <p:nvPr/>
          </p:nvGrpSpPr>
          <p:grpSpPr>
            <a:xfrm>
              <a:off x="2703688" y="4713110"/>
              <a:ext cx="383822" cy="733778"/>
              <a:chOff x="1873956" y="3759200"/>
              <a:chExt cx="383822" cy="733778"/>
            </a:xfrm>
          </p:grpSpPr>
          <p:cxnSp>
            <p:nvCxnSpPr>
              <p:cNvPr id="38" name="直接连接符 37">
                <a:extLst>
                  <a:ext uri="{FF2B5EF4-FFF2-40B4-BE49-F238E27FC236}">
                    <a16:creationId xmlns:a16="http://schemas.microsoft.com/office/drawing/2014/main" id="{7CF71EE5-696B-4A51-B1BD-ED8B43B052B7}"/>
                  </a:ext>
                </a:extLst>
              </p:cNvPr>
              <p:cNvCxnSpPr>
                <a:cxnSpLocks/>
              </p:cNvCxnSpPr>
              <p:nvPr/>
            </p:nvCxnSpPr>
            <p:spPr>
              <a:xfrm>
                <a:off x="1873956" y="3759200"/>
                <a:ext cx="0" cy="722489"/>
              </a:xfrm>
              <a:prstGeom prst="line">
                <a:avLst/>
              </a:prstGeom>
            </p:spPr>
            <p:style>
              <a:lnRef idx="3">
                <a:schemeClr val="accent5"/>
              </a:lnRef>
              <a:fillRef idx="0">
                <a:schemeClr val="accent5"/>
              </a:fillRef>
              <a:effectRef idx="2">
                <a:schemeClr val="accent5"/>
              </a:effectRef>
              <a:fontRef idx="minor">
                <a:schemeClr val="tx1"/>
              </a:fontRef>
            </p:style>
          </p:cxnSp>
          <p:cxnSp>
            <p:nvCxnSpPr>
              <p:cNvPr id="39" name="直接箭头连接符 38">
                <a:extLst>
                  <a:ext uri="{FF2B5EF4-FFF2-40B4-BE49-F238E27FC236}">
                    <a16:creationId xmlns:a16="http://schemas.microsoft.com/office/drawing/2014/main" id="{6AF72A0E-9E03-4E86-A12A-CC97B6A8216A}"/>
                  </a:ext>
                </a:extLst>
              </p:cNvPr>
              <p:cNvCxnSpPr>
                <a:cxnSpLocks/>
              </p:cNvCxnSpPr>
              <p:nvPr/>
            </p:nvCxnSpPr>
            <p:spPr>
              <a:xfrm>
                <a:off x="1885245" y="4492978"/>
                <a:ext cx="37253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sp>
        <p:nvSpPr>
          <p:cNvPr id="41" name="文本框 40">
            <a:extLst>
              <a:ext uri="{FF2B5EF4-FFF2-40B4-BE49-F238E27FC236}">
                <a16:creationId xmlns:a16="http://schemas.microsoft.com/office/drawing/2014/main" id="{AE1AC233-590F-431A-9E50-9A8FCDF12E41}"/>
              </a:ext>
            </a:extLst>
          </p:cNvPr>
          <p:cNvSpPr txBox="1"/>
          <p:nvPr/>
        </p:nvSpPr>
        <p:spPr>
          <a:xfrm>
            <a:off x="4538133" y="1128889"/>
            <a:ext cx="7653867"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a:solidFill>
                  <a:srgbClr val="00539E"/>
                </a:solidFill>
                <a:latin typeface="微软雅黑" panose="020B0503020204020204" pitchFamily="34" charset="-122"/>
                <a:ea typeface="微软雅黑" panose="020B0503020204020204" pitchFamily="34" charset="-122"/>
              </a:rPr>
              <a:t>_ZTTi </a:t>
            </a:r>
            <a:r>
              <a:rPr lang="zh-CN" altLang="en-US">
                <a:solidFill>
                  <a:srgbClr val="00539E"/>
                </a:solidFill>
                <a:latin typeface="微软雅黑" panose="020B0503020204020204" pitchFamily="34" charset="-122"/>
                <a:ea typeface="微软雅黑" panose="020B0503020204020204" pitchFamily="34" charset="-122"/>
              </a:rPr>
              <a:t>字段指明该</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块能处理</a:t>
            </a:r>
            <a:r>
              <a:rPr lang="en-US" altLang="zh-CN">
                <a:solidFill>
                  <a:srgbClr val="00539E"/>
                </a:solidFill>
                <a:latin typeface="微软雅黑" panose="020B0503020204020204" pitchFamily="34" charset="-122"/>
                <a:ea typeface="微软雅黑" panose="020B0503020204020204" pitchFamily="34" charset="-122"/>
              </a:rPr>
              <a:t>int</a:t>
            </a:r>
            <a:r>
              <a:rPr lang="zh-CN" altLang="en-US">
                <a:solidFill>
                  <a:srgbClr val="00539E"/>
                </a:solidFill>
                <a:latin typeface="微软雅黑" panose="020B0503020204020204" pitchFamily="34" charset="-122"/>
                <a:ea typeface="微软雅黑" panose="020B0503020204020204" pitchFamily="34" charset="-122"/>
              </a:rPr>
              <a:t>类型异常</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a:solidFill>
                  <a:srgbClr val="00539E"/>
                </a:solidFill>
                <a:latin typeface="微软雅黑" panose="020B0503020204020204" pitchFamily="34" charset="-122"/>
                <a:ea typeface="微软雅黑" panose="020B0503020204020204" pitchFamily="34" charset="-122"/>
              </a:rPr>
              <a:t>Call</a:t>
            </a:r>
            <a:r>
              <a:rPr lang="zh-CN" altLang="en-US">
                <a:solidFill>
                  <a:srgbClr val="00539E"/>
                </a:solidFill>
                <a:latin typeface="微软雅黑" panose="020B0503020204020204" pitchFamily="34" charset="-122"/>
                <a:ea typeface="微软雅黑" panose="020B0503020204020204" pitchFamily="34" charset="-122"/>
              </a:rPr>
              <a:t> </a:t>
            </a:r>
            <a:r>
              <a:rPr lang="en-US" altLang="zh-CN">
                <a:solidFill>
                  <a:srgbClr val="00539E"/>
                </a:solidFill>
                <a:latin typeface="微软雅黑" panose="020B0503020204020204" pitchFamily="34" charset="-122"/>
                <a:ea typeface="微软雅黑" panose="020B0503020204020204" pitchFamily="34" charset="-122"/>
              </a:rPr>
              <a:t>Site</a:t>
            </a:r>
            <a:r>
              <a:rPr lang="zh-CN" altLang="en-US">
                <a:solidFill>
                  <a:srgbClr val="00539E"/>
                </a:solidFill>
                <a:latin typeface="微软雅黑" panose="020B0503020204020204" pitchFamily="34" charset="-122"/>
                <a:ea typeface="微软雅黑" panose="020B0503020204020204" pitchFamily="34" charset="-122"/>
              </a:rPr>
              <a:t> </a:t>
            </a:r>
            <a:r>
              <a:rPr lang="en-US" altLang="zh-CN">
                <a:solidFill>
                  <a:srgbClr val="00539E"/>
                </a:solidFill>
                <a:latin typeface="微软雅黑" panose="020B0503020204020204" pitchFamily="34" charset="-122"/>
                <a:ea typeface="微软雅黑" panose="020B0503020204020204" pitchFamily="34" charset="-122"/>
              </a:rPr>
              <a:t>1</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3</a:t>
            </a:r>
            <a:r>
              <a:rPr lang="zh-CN" altLang="en-US">
                <a:solidFill>
                  <a:srgbClr val="00539E"/>
                </a:solidFill>
                <a:latin typeface="微软雅黑" panose="020B0503020204020204" pitchFamily="34" charset="-122"/>
                <a:ea typeface="微软雅黑" panose="020B0503020204020204" pitchFamily="34" charset="-122"/>
              </a:rPr>
              <a:t>个字段依次指明</a:t>
            </a:r>
            <a:r>
              <a:rPr lang="en-US" altLang="zh-CN">
                <a:solidFill>
                  <a:srgbClr val="00539E"/>
                </a:solidFill>
                <a:latin typeface="微软雅黑" panose="020B0503020204020204" pitchFamily="34" charset="-122"/>
                <a:ea typeface="微软雅黑" panose="020B0503020204020204" pitchFamily="34" charset="-122"/>
              </a:rPr>
              <a:t>try</a:t>
            </a:r>
            <a:r>
              <a:rPr lang="zh-CN" altLang="en-US">
                <a:solidFill>
                  <a:srgbClr val="00539E"/>
                </a:solidFill>
                <a:latin typeface="微软雅黑" panose="020B0503020204020204" pitchFamily="34" charset="-122"/>
                <a:ea typeface="微软雅黑" panose="020B0503020204020204" pitchFamily="34" charset="-122"/>
              </a:rPr>
              <a:t>块的开始与结束，以及</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块的开始</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修改上述任意字段均能间接实现控制流的转移</a:t>
            </a: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4677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223332-6BDE-4E7C-A1E7-0811237AD8DF}"/>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基于异常混淆条件分支</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9" name="组合 18">
            <a:extLst>
              <a:ext uri="{FF2B5EF4-FFF2-40B4-BE49-F238E27FC236}">
                <a16:creationId xmlns:a16="http://schemas.microsoft.com/office/drawing/2014/main" id="{1CB6737A-3F1F-480B-BE8F-C1A4000F5B91}"/>
              </a:ext>
            </a:extLst>
          </p:cNvPr>
          <p:cNvGrpSpPr/>
          <p:nvPr/>
        </p:nvGrpSpPr>
        <p:grpSpPr>
          <a:xfrm>
            <a:off x="528990" y="1151467"/>
            <a:ext cx="6137099" cy="1998133"/>
            <a:chOff x="528990" y="1151467"/>
            <a:chExt cx="6137099" cy="1998133"/>
          </a:xfrm>
        </p:grpSpPr>
        <p:pic>
          <p:nvPicPr>
            <p:cNvPr id="3" name="图片 2">
              <a:extLst>
                <a:ext uri="{FF2B5EF4-FFF2-40B4-BE49-F238E27FC236}">
                  <a16:creationId xmlns:a16="http://schemas.microsoft.com/office/drawing/2014/main" id="{70E6BCE8-DC2D-445B-B146-C00FC9F20CF5}"/>
                </a:ext>
              </a:extLst>
            </p:cNvPr>
            <p:cNvPicPr>
              <a:picLocks noChangeAspect="1"/>
            </p:cNvPicPr>
            <p:nvPr/>
          </p:nvPicPr>
          <p:blipFill>
            <a:blip r:embed="rId2"/>
            <a:stretch>
              <a:fillRect/>
            </a:stretch>
          </p:blipFill>
          <p:spPr>
            <a:xfrm>
              <a:off x="528990" y="1193447"/>
              <a:ext cx="2542999" cy="1956153"/>
            </a:xfrm>
            <a:prstGeom prst="rect">
              <a:avLst/>
            </a:prstGeom>
          </p:spPr>
        </p:pic>
        <p:cxnSp>
          <p:nvCxnSpPr>
            <p:cNvPr id="5" name="直接箭头连接符 4">
              <a:extLst>
                <a:ext uri="{FF2B5EF4-FFF2-40B4-BE49-F238E27FC236}">
                  <a16:creationId xmlns:a16="http://schemas.microsoft.com/office/drawing/2014/main" id="{581F8460-C0F0-4652-A83F-68B51A924157}"/>
                </a:ext>
              </a:extLst>
            </p:cNvPr>
            <p:cNvCxnSpPr/>
            <p:nvPr/>
          </p:nvCxnSpPr>
          <p:spPr>
            <a:xfrm>
              <a:off x="3273778" y="2133600"/>
              <a:ext cx="7902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矩形 5">
              <a:extLst>
                <a:ext uri="{FF2B5EF4-FFF2-40B4-BE49-F238E27FC236}">
                  <a16:creationId xmlns:a16="http://schemas.microsoft.com/office/drawing/2014/main" id="{9C149FC3-5522-4091-AA75-B1CC1C126C41}"/>
                </a:ext>
              </a:extLst>
            </p:cNvPr>
            <p:cNvSpPr/>
            <p:nvPr/>
          </p:nvSpPr>
          <p:spPr>
            <a:xfrm>
              <a:off x="5023556" y="1151467"/>
              <a:ext cx="959555" cy="4628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BB1</a:t>
              </a:r>
              <a:endParaRPr lang="zh-CN" altLang="en-US">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679DC47F-1A76-4E47-9BD6-E6E7C01F456F}"/>
                </a:ext>
              </a:extLst>
            </p:cNvPr>
            <p:cNvSpPr/>
            <p:nvPr/>
          </p:nvSpPr>
          <p:spPr>
            <a:xfrm>
              <a:off x="4340578" y="1879600"/>
              <a:ext cx="959555" cy="4628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BB2</a:t>
              </a:r>
              <a:endParaRPr lang="zh-CN" altLang="en-US">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17A7968-9062-4E60-A967-40455613A1EA}"/>
                </a:ext>
              </a:extLst>
            </p:cNvPr>
            <p:cNvSpPr/>
            <p:nvPr/>
          </p:nvSpPr>
          <p:spPr>
            <a:xfrm>
              <a:off x="5706534" y="1879600"/>
              <a:ext cx="959555" cy="4628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BB3</a:t>
              </a:r>
              <a:endParaRPr lang="zh-CN" altLang="en-US">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B417972-879C-40FB-AD5F-431FA27BACD4}"/>
                </a:ext>
              </a:extLst>
            </p:cNvPr>
            <p:cNvSpPr/>
            <p:nvPr/>
          </p:nvSpPr>
          <p:spPr>
            <a:xfrm>
              <a:off x="5029199" y="2613380"/>
              <a:ext cx="959555" cy="46284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BB4</a:t>
              </a:r>
              <a:endParaRPr lang="zh-CN" altLang="en-US">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0594B19E-5CAC-455C-9928-9AE8353712D6}"/>
                </a:ext>
              </a:extLst>
            </p:cNvPr>
            <p:cNvCxnSpPr>
              <a:stCxn id="6" idx="2"/>
              <a:endCxn id="7" idx="0"/>
            </p:cNvCxnSpPr>
            <p:nvPr/>
          </p:nvCxnSpPr>
          <p:spPr>
            <a:xfrm flipH="1">
              <a:off x="4820356" y="1614311"/>
              <a:ext cx="682978" cy="2652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24FCD1E7-4828-4C14-8EBE-BF3DC7FCDBE5}"/>
                </a:ext>
              </a:extLst>
            </p:cNvPr>
            <p:cNvCxnSpPr>
              <a:stCxn id="6" idx="2"/>
              <a:endCxn id="8" idx="0"/>
            </p:cNvCxnSpPr>
            <p:nvPr/>
          </p:nvCxnSpPr>
          <p:spPr>
            <a:xfrm>
              <a:off x="5503334" y="1614311"/>
              <a:ext cx="682978" cy="2652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DD6BAF03-02A6-47CF-8FD5-E2FAF745DBD2}"/>
                </a:ext>
              </a:extLst>
            </p:cNvPr>
            <p:cNvCxnSpPr>
              <a:stCxn id="7" idx="2"/>
              <a:endCxn id="9" idx="0"/>
            </p:cNvCxnSpPr>
            <p:nvPr/>
          </p:nvCxnSpPr>
          <p:spPr>
            <a:xfrm>
              <a:off x="4820356" y="2342444"/>
              <a:ext cx="688621" cy="270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50D47D19-8492-439F-BA2A-3EFCA61EE35C}"/>
                </a:ext>
              </a:extLst>
            </p:cNvPr>
            <p:cNvCxnSpPr>
              <a:cxnSpLocks/>
              <a:stCxn id="8" idx="2"/>
              <a:endCxn id="9" idx="0"/>
            </p:cNvCxnSpPr>
            <p:nvPr/>
          </p:nvCxnSpPr>
          <p:spPr>
            <a:xfrm flipH="1">
              <a:off x="5508977" y="2342444"/>
              <a:ext cx="677335" cy="270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0" name="组合 9">
            <a:extLst>
              <a:ext uri="{FF2B5EF4-FFF2-40B4-BE49-F238E27FC236}">
                <a16:creationId xmlns:a16="http://schemas.microsoft.com/office/drawing/2014/main" id="{08AC4496-F170-4CC0-BA14-8B69537DDF5E}"/>
              </a:ext>
            </a:extLst>
          </p:cNvPr>
          <p:cNvGrpSpPr/>
          <p:nvPr/>
        </p:nvGrpSpPr>
        <p:grpSpPr>
          <a:xfrm>
            <a:off x="592668" y="3951113"/>
            <a:ext cx="11119555" cy="2838284"/>
            <a:chOff x="592668" y="3951113"/>
            <a:chExt cx="11119555" cy="2838284"/>
          </a:xfrm>
        </p:grpSpPr>
        <p:grpSp>
          <p:nvGrpSpPr>
            <p:cNvPr id="37" name="组合 36">
              <a:extLst>
                <a:ext uri="{FF2B5EF4-FFF2-40B4-BE49-F238E27FC236}">
                  <a16:creationId xmlns:a16="http://schemas.microsoft.com/office/drawing/2014/main" id="{AA1FA035-C76A-4829-9D4C-802E884FF09B}"/>
                </a:ext>
              </a:extLst>
            </p:cNvPr>
            <p:cNvGrpSpPr/>
            <p:nvPr/>
          </p:nvGrpSpPr>
          <p:grpSpPr>
            <a:xfrm>
              <a:off x="592668" y="4871153"/>
              <a:ext cx="10605912" cy="1918244"/>
              <a:chOff x="592668" y="4363151"/>
              <a:chExt cx="10605912" cy="1918244"/>
            </a:xfrm>
          </p:grpSpPr>
          <p:sp>
            <p:nvSpPr>
              <p:cNvPr id="20" name="矩形 19">
                <a:extLst>
                  <a:ext uri="{FF2B5EF4-FFF2-40B4-BE49-F238E27FC236}">
                    <a16:creationId xmlns:a16="http://schemas.microsoft.com/office/drawing/2014/main" id="{B1095444-A701-48AB-88FA-961A40D6CB6C}"/>
                  </a:ext>
                </a:extLst>
              </p:cNvPr>
              <p:cNvSpPr/>
              <p:nvPr/>
            </p:nvSpPr>
            <p:spPr>
              <a:xfrm>
                <a:off x="592668" y="4543777"/>
                <a:ext cx="959555" cy="4628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BB1</a:t>
                </a:r>
                <a:endParaRPr lang="zh-CN" altLang="en-US">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64D3F31C-3BC9-4AAB-A3E2-F3DA7CD60502}"/>
                  </a:ext>
                </a:extLst>
              </p:cNvPr>
              <p:cNvSpPr/>
              <p:nvPr/>
            </p:nvSpPr>
            <p:spPr>
              <a:xfrm>
                <a:off x="2156182" y="4368800"/>
                <a:ext cx="1998135" cy="79022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a:solidFill>
                      <a:srgbClr val="00539E"/>
                    </a:solidFill>
                    <a:latin typeface="微软雅黑" panose="020B0503020204020204" pitchFamily="34" charset="-122"/>
                    <a:ea typeface="微软雅黑" panose="020B0503020204020204" pitchFamily="34" charset="-122"/>
                  </a:rPr>
                  <a:t>Jump_Func</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1A568636-4D49-4D00-BE9B-2C38186F48D8}"/>
                  </a:ext>
                </a:extLst>
              </p:cNvPr>
              <p:cNvSpPr/>
              <p:nvPr/>
            </p:nvSpPr>
            <p:spPr>
              <a:xfrm>
                <a:off x="4430894" y="4374443"/>
                <a:ext cx="1998135" cy="79022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00539E"/>
                    </a:solidFill>
                    <a:latin typeface="微软雅黑" panose="020B0503020204020204" pitchFamily="34" charset="-122"/>
                    <a:ea typeface="微软雅黑" panose="020B0503020204020204" pitchFamily="34" charset="-122"/>
                  </a:rPr>
                  <a:t>BB2_Func</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620BCCD3-ACB5-4A77-AF7F-40E73D429E46}"/>
                  </a:ext>
                </a:extLst>
              </p:cNvPr>
              <p:cNvSpPr/>
              <p:nvPr/>
            </p:nvSpPr>
            <p:spPr>
              <a:xfrm>
                <a:off x="6705607" y="4368797"/>
                <a:ext cx="1998135" cy="79022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solidFill>
                      <a:srgbClr val="00539E"/>
                    </a:solidFill>
                    <a:latin typeface="微软雅黑" panose="020B0503020204020204" pitchFamily="34" charset="-122"/>
                    <a:ea typeface="微软雅黑" panose="020B0503020204020204" pitchFamily="34" charset="-122"/>
                  </a:rPr>
                  <a:t>BB3_Func</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EA26B9BD-3CFC-4C88-A270-7693D333EF55}"/>
                  </a:ext>
                </a:extLst>
              </p:cNvPr>
              <p:cNvSpPr/>
              <p:nvPr/>
            </p:nvSpPr>
            <p:spPr>
              <a:xfrm>
                <a:off x="9014186" y="4363151"/>
                <a:ext cx="1998135" cy="7902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a:solidFill>
                      <a:srgbClr val="00539E"/>
                    </a:solidFill>
                    <a:latin typeface="微软雅黑" panose="020B0503020204020204" pitchFamily="34" charset="-122"/>
                    <a:ea typeface="微软雅黑" panose="020B0503020204020204" pitchFamily="34" charset="-122"/>
                  </a:rPr>
                  <a:t>Throw</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196A92D3-3915-4478-919A-EF0A2DBAED3E}"/>
                  </a:ext>
                </a:extLst>
              </p:cNvPr>
              <p:cNvSpPr txBox="1"/>
              <p:nvPr/>
            </p:nvSpPr>
            <p:spPr>
              <a:xfrm>
                <a:off x="2088445" y="5204177"/>
                <a:ext cx="2460978" cy="1077218"/>
              </a:xfrm>
              <a:prstGeom prst="rect">
                <a:avLst/>
              </a:prstGeom>
              <a:noFill/>
            </p:spPr>
            <p:txBody>
              <a:bodyPr wrap="square" rtlCol="0">
                <a:spAutoFit/>
              </a:bodyPr>
              <a:lstStyle/>
              <a:p>
                <a:r>
                  <a:rPr lang="en-US" altLang="zh-CN" sz="1600">
                    <a:solidFill>
                      <a:srgbClr val="00539E"/>
                    </a:solidFill>
                    <a:latin typeface="微软雅黑" panose="020B0503020204020204" pitchFamily="34" charset="-122"/>
                    <a:ea typeface="微软雅黑" panose="020B0503020204020204" pitchFamily="34" charset="-122"/>
                  </a:rPr>
                  <a:t>long addr;</a:t>
                </a:r>
              </a:p>
              <a:p>
                <a:r>
                  <a:rPr lang="en-US" altLang="zh-CN" sz="1600">
                    <a:solidFill>
                      <a:srgbClr val="00539E"/>
                    </a:solidFill>
                    <a:latin typeface="微软雅黑" panose="020B0503020204020204" pitchFamily="34" charset="-122"/>
                    <a:ea typeface="微软雅黑" panose="020B0503020204020204" pitchFamily="34" charset="-122"/>
                  </a:rPr>
                  <a:t>BB2_Func(&amp;addr);</a:t>
                </a:r>
              </a:p>
              <a:p>
                <a:endParaRPr lang="en-US" altLang="zh-CN" sz="1600">
                  <a:solidFill>
                    <a:srgbClr val="00539E"/>
                  </a:solidFill>
                  <a:latin typeface="微软雅黑" panose="020B0503020204020204" pitchFamily="34" charset="-122"/>
                  <a:ea typeface="微软雅黑" panose="020B0503020204020204" pitchFamily="34" charset="-122"/>
                </a:endParaRPr>
              </a:p>
              <a:p>
                <a:r>
                  <a:rPr lang="en-US" altLang="zh-CN" sz="1600" b="1">
                    <a:solidFill>
                      <a:srgbClr val="00539E"/>
                    </a:solidFill>
                    <a:latin typeface="微软雅黑" panose="020B0503020204020204" pitchFamily="34" charset="-122"/>
                    <a:ea typeface="微软雅黑" panose="020B0503020204020204" pitchFamily="34" charset="-122"/>
                  </a:rPr>
                  <a:t>mov [rbp+8],addr</a:t>
                </a:r>
                <a:endParaRPr lang="zh-CN" altLang="en-US" sz="1600" b="1">
                  <a:solidFill>
                    <a:srgbClr val="00539E"/>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B6D751D3-C5C3-4505-B180-40341DBA0886}"/>
                  </a:ext>
                </a:extLst>
              </p:cNvPr>
              <p:cNvSpPr txBox="1"/>
              <p:nvPr/>
            </p:nvSpPr>
            <p:spPr>
              <a:xfrm>
                <a:off x="4459111" y="5159022"/>
                <a:ext cx="2144890" cy="1077218"/>
              </a:xfrm>
              <a:prstGeom prst="rect">
                <a:avLst/>
              </a:prstGeom>
              <a:noFill/>
            </p:spPr>
            <p:txBody>
              <a:bodyPr wrap="square" rtlCol="0">
                <a:spAutoFit/>
              </a:bodyPr>
              <a:lstStyle/>
              <a:p>
                <a:r>
                  <a:rPr lang="en-US" altLang="zh-CN" sz="1600">
                    <a:solidFill>
                      <a:srgbClr val="00539E"/>
                    </a:solidFill>
                    <a:latin typeface="微软雅黑" panose="020B0503020204020204" pitchFamily="34" charset="-122"/>
                    <a:ea typeface="微软雅黑" panose="020B0503020204020204" pitchFamily="34" charset="-122"/>
                  </a:rPr>
                  <a:t>try</a:t>
                </a:r>
              </a:p>
              <a:p>
                <a:r>
                  <a:rPr lang="en-US" altLang="zh-CN" sz="1600">
                    <a:solidFill>
                      <a:srgbClr val="00539E"/>
                    </a:solidFill>
                    <a:latin typeface="微软雅黑" panose="020B0503020204020204" pitchFamily="34" charset="-122"/>
                    <a:ea typeface="微软雅黑" panose="020B0503020204020204" pitchFamily="34" charset="-122"/>
                  </a:rPr>
                  <a:t>    BB3_Func(&amp;addr);</a:t>
                </a:r>
              </a:p>
              <a:p>
                <a:r>
                  <a:rPr lang="en-US" altLang="zh-CN" sz="1600">
                    <a:solidFill>
                      <a:srgbClr val="00539E"/>
                    </a:solidFill>
                    <a:latin typeface="微软雅黑" panose="020B0503020204020204" pitchFamily="34" charset="-122"/>
                    <a:ea typeface="微软雅黑" panose="020B0503020204020204" pitchFamily="34" charset="-122"/>
                  </a:rPr>
                  <a:t>catch </a:t>
                </a:r>
                <a:r>
                  <a:rPr lang="en-US" altLang="zh-CN" sz="1600" b="1">
                    <a:solidFill>
                      <a:srgbClr val="00539E"/>
                    </a:solidFill>
                    <a:latin typeface="微软雅黑" panose="020B0503020204020204" pitchFamily="34" charset="-122"/>
                    <a:ea typeface="微软雅黑" panose="020B0503020204020204" pitchFamily="34" charset="-122"/>
                  </a:rPr>
                  <a:t>EXP1</a:t>
                </a:r>
                <a:r>
                  <a:rPr lang="en-US" altLang="zh-CN" sz="1600">
                    <a:solidFill>
                      <a:srgbClr val="00539E"/>
                    </a:solidFill>
                    <a:latin typeface="微软雅黑" panose="020B0503020204020204" pitchFamily="34" charset="-122"/>
                    <a:ea typeface="微软雅黑" panose="020B0503020204020204" pitchFamily="34" charset="-122"/>
                  </a:rPr>
                  <a:t> e</a:t>
                </a:r>
              </a:p>
              <a:p>
                <a:r>
                  <a:rPr lang="en-US" altLang="zh-CN" sz="1600">
                    <a:solidFill>
                      <a:srgbClr val="00539E"/>
                    </a:solidFill>
                    <a:latin typeface="微软雅黑" panose="020B0503020204020204" pitchFamily="34" charset="-122"/>
                    <a:ea typeface="微软雅黑" panose="020B0503020204020204" pitchFamily="34" charset="-122"/>
                  </a:rPr>
                  <a:t>    *addr = &amp;&amp;</a:t>
                </a:r>
                <a:r>
                  <a:rPr lang="en-US" altLang="zh-CN" sz="1600" b="1">
                    <a:solidFill>
                      <a:srgbClr val="00539E"/>
                    </a:solidFill>
                    <a:latin typeface="微软雅黑" panose="020B0503020204020204" pitchFamily="34" charset="-122"/>
                    <a:ea typeface="微软雅黑" panose="020B0503020204020204" pitchFamily="34" charset="-122"/>
                  </a:rPr>
                  <a:t>BB2</a:t>
                </a:r>
                <a:r>
                  <a:rPr lang="en-US" altLang="zh-CN" sz="1600">
                    <a:solidFill>
                      <a:srgbClr val="00539E"/>
                    </a:solidFill>
                    <a:latin typeface="微软雅黑" panose="020B0503020204020204" pitchFamily="34" charset="-122"/>
                    <a:ea typeface="微软雅黑" panose="020B0503020204020204" pitchFamily="34" charset="-122"/>
                  </a:rPr>
                  <a:t>;</a:t>
                </a:r>
                <a:endParaRPr lang="zh-CN" altLang="en-US" sz="1600">
                  <a:solidFill>
                    <a:srgbClr val="00539E"/>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84A33E6-D05B-422E-BC47-5808A88A685A}"/>
                  </a:ext>
                </a:extLst>
              </p:cNvPr>
              <p:cNvSpPr txBox="1"/>
              <p:nvPr/>
            </p:nvSpPr>
            <p:spPr>
              <a:xfrm>
                <a:off x="6778978" y="5142089"/>
                <a:ext cx="2144890" cy="1077218"/>
              </a:xfrm>
              <a:prstGeom prst="rect">
                <a:avLst/>
              </a:prstGeom>
              <a:noFill/>
            </p:spPr>
            <p:txBody>
              <a:bodyPr wrap="square" rtlCol="0">
                <a:spAutoFit/>
              </a:bodyPr>
              <a:lstStyle/>
              <a:p>
                <a:r>
                  <a:rPr lang="en-US" altLang="zh-CN" sz="1600">
                    <a:solidFill>
                      <a:srgbClr val="00539E"/>
                    </a:solidFill>
                    <a:latin typeface="微软雅黑" panose="020B0503020204020204" pitchFamily="34" charset="-122"/>
                    <a:ea typeface="微软雅黑" panose="020B0503020204020204" pitchFamily="34" charset="-122"/>
                  </a:rPr>
                  <a:t>try</a:t>
                </a:r>
              </a:p>
              <a:p>
                <a:r>
                  <a:rPr lang="en-US" altLang="zh-CN" sz="1600">
                    <a:solidFill>
                      <a:srgbClr val="00539E"/>
                    </a:solidFill>
                    <a:latin typeface="微软雅黑" panose="020B0503020204020204" pitchFamily="34" charset="-122"/>
                    <a:ea typeface="微软雅黑" panose="020B0503020204020204" pitchFamily="34" charset="-122"/>
                  </a:rPr>
                  <a:t>    Throw();</a:t>
                </a:r>
              </a:p>
              <a:p>
                <a:r>
                  <a:rPr lang="en-US" altLang="zh-CN" sz="1600">
                    <a:solidFill>
                      <a:srgbClr val="00539E"/>
                    </a:solidFill>
                    <a:latin typeface="微软雅黑" panose="020B0503020204020204" pitchFamily="34" charset="-122"/>
                    <a:ea typeface="微软雅黑" panose="020B0503020204020204" pitchFamily="34" charset="-122"/>
                  </a:rPr>
                  <a:t>catch </a:t>
                </a:r>
                <a:r>
                  <a:rPr lang="en-US" altLang="zh-CN" sz="1600" b="1">
                    <a:solidFill>
                      <a:srgbClr val="00539E"/>
                    </a:solidFill>
                    <a:latin typeface="微软雅黑" panose="020B0503020204020204" pitchFamily="34" charset="-122"/>
                    <a:ea typeface="微软雅黑" panose="020B0503020204020204" pitchFamily="34" charset="-122"/>
                  </a:rPr>
                  <a:t>EXP2</a:t>
                </a:r>
                <a:r>
                  <a:rPr lang="en-US" altLang="zh-CN" sz="1600">
                    <a:solidFill>
                      <a:srgbClr val="00539E"/>
                    </a:solidFill>
                    <a:latin typeface="微软雅黑" panose="020B0503020204020204" pitchFamily="34" charset="-122"/>
                    <a:ea typeface="微软雅黑" panose="020B0503020204020204" pitchFamily="34" charset="-122"/>
                  </a:rPr>
                  <a:t> e</a:t>
                </a:r>
              </a:p>
              <a:p>
                <a:r>
                  <a:rPr lang="en-US" altLang="zh-CN" sz="1600">
                    <a:solidFill>
                      <a:srgbClr val="00539E"/>
                    </a:solidFill>
                    <a:latin typeface="微软雅黑" panose="020B0503020204020204" pitchFamily="34" charset="-122"/>
                    <a:ea typeface="微软雅黑" panose="020B0503020204020204" pitchFamily="34" charset="-122"/>
                  </a:rPr>
                  <a:t>    *addr = &amp;&amp;</a:t>
                </a:r>
                <a:r>
                  <a:rPr lang="en-US" altLang="zh-CN" sz="1600" b="1">
                    <a:solidFill>
                      <a:srgbClr val="00539E"/>
                    </a:solidFill>
                    <a:latin typeface="微软雅黑" panose="020B0503020204020204" pitchFamily="34" charset="-122"/>
                    <a:ea typeface="微软雅黑" panose="020B0503020204020204" pitchFamily="34" charset="-122"/>
                  </a:rPr>
                  <a:t>BB3</a:t>
                </a:r>
                <a:r>
                  <a:rPr lang="en-US" altLang="zh-CN" sz="1600">
                    <a:solidFill>
                      <a:srgbClr val="00539E"/>
                    </a:solidFill>
                    <a:latin typeface="微软雅黑" panose="020B0503020204020204" pitchFamily="34" charset="-122"/>
                    <a:ea typeface="微软雅黑" panose="020B0503020204020204" pitchFamily="34" charset="-122"/>
                  </a:rPr>
                  <a:t>;</a:t>
                </a:r>
                <a:endParaRPr lang="zh-CN" altLang="en-US" sz="1600">
                  <a:solidFill>
                    <a:srgbClr val="00539E"/>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B3E693F0-D32C-4EA4-8029-E33524878565}"/>
                  </a:ext>
                </a:extLst>
              </p:cNvPr>
              <p:cNvSpPr txBox="1"/>
              <p:nvPr/>
            </p:nvSpPr>
            <p:spPr>
              <a:xfrm>
                <a:off x="9053690" y="5260621"/>
                <a:ext cx="2144890" cy="338554"/>
              </a:xfrm>
              <a:prstGeom prst="rect">
                <a:avLst/>
              </a:prstGeom>
              <a:noFill/>
            </p:spPr>
            <p:txBody>
              <a:bodyPr wrap="square" rtlCol="0">
                <a:spAutoFit/>
              </a:bodyPr>
              <a:lstStyle/>
              <a:p>
                <a:r>
                  <a:rPr lang="en-US" altLang="zh-CN" sz="1600">
                    <a:solidFill>
                      <a:srgbClr val="00539E"/>
                    </a:solidFill>
                    <a:latin typeface="微软雅黑" panose="020B0503020204020204" pitchFamily="34" charset="-122"/>
                    <a:ea typeface="微软雅黑" panose="020B0503020204020204" pitchFamily="34" charset="-122"/>
                  </a:rPr>
                  <a:t>thorw </a:t>
                </a:r>
                <a:r>
                  <a:rPr lang="en-US" altLang="zh-CN" sz="1600" b="1">
                    <a:solidFill>
                      <a:srgbClr val="00539E"/>
                    </a:solidFill>
                    <a:latin typeface="微软雅黑" panose="020B0503020204020204" pitchFamily="34" charset="-122"/>
                    <a:ea typeface="微软雅黑" panose="020B0503020204020204" pitchFamily="34" charset="-122"/>
                  </a:rPr>
                  <a:t>EXP1</a:t>
                </a:r>
                <a:r>
                  <a:rPr lang="en-US" altLang="zh-CN" sz="1600">
                    <a:solidFill>
                      <a:srgbClr val="00539E"/>
                    </a:solidFill>
                    <a:latin typeface="微软雅黑" panose="020B0503020204020204" pitchFamily="34" charset="-122"/>
                    <a:ea typeface="微软雅黑" panose="020B0503020204020204" pitchFamily="34" charset="-122"/>
                  </a:rPr>
                  <a:t>();</a:t>
                </a:r>
                <a:endParaRPr lang="zh-CN" altLang="en-US" sz="1600">
                  <a:solidFill>
                    <a:srgbClr val="00539E"/>
                  </a:solidFill>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45562DF6-3EB6-4458-B962-5B93F96A3B35}"/>
                  </a:ext>
                </a:extLst>
              </p:cNvPr>
              <p:cNvCxnSpPr/>
              <p:nvPr/>
            </p:nvCxnSpPr>
            <p:spPr>
              <a:xfrm>
                <a:off x="1693333" y="4752622"/>
                <a:ext cx="36124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4" name="直接箭头连接符 33">
                <a:extLst>
                  <a:ext uri="{FF2B5EF4-FFF2-40B4-BE49-F238E27FC236}">
                    <a16:creationId xmlns:a16="http://schemas.microsoft.com/office/drawing/2014/main" id="{30DF1865-32AD-45BD-B200-7CFDA310D6A5}"/>
                  </a:ext>
                </a:extLst>
              </p:cNvPr>
              <p:cNvCxnSpPr/>
              <p:nvPr/>
            </p:nvCxnSpPr>
            <p:spPr>
              <a:xfrm>
                <a:off x="4171243" y="4769554"/>
                <a:ext cx="361245"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5" name="直接箭头连接符 34">
                <a:extLst>
                  <a:ext uri="{FF2B5EF4-FFF2-40B4-BE49-F238E27FC236}">
                    <a16:creationId xmlns:a16="http://schemas.microsoft.com/office/drawing/2014/main" id="{29B1B5BD-EF09-48B9-908A-81AA202D17D0}"/>
                  </a:ext>
                </a:extLst>
              </p:cNvPr>
              <p:cNvCxnSpPr/>
              <p:nvPr/>
            </p:nvCxnSpPr>
            <p:spPr>
              <a:xfrm>
                <a:off x="6366933" y="4763908"/>
                <a:ext cx="361245"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6" name="直接箭头连接符 35">
                <a:extLst>
                  <a:ext uri="{FF2B5EF4-FFF2-40B4-BE49-F238E27FC236}">
                    <a16:creationId xmlns:a16="http://schemas.microsoft.com/office/drawing/2014/main" id="{D4FC610F-7C67-4114-A8BD-F0D97417078C}"/>
                  </a:ext>
                </a:extLst>
              </p:cNvPr>
              <p:cNvCxnSpPr/>
              <p:nvPr/>
            </p:nvCxnSpPr>
            <p:spPr>
              <a:xfrm>
                <a:off x="8675513" y="4769551"/>
                <a:ext cx="361245"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4" name="文本框 3">
              <a:extLst>
                <a:ext uri="{FF2B5EF4-FFF2-40B4-BE49-F238E27FC236}">
                  <a16:creationId xmlns:a16="http://schemas.microsoft.com/office/drawing/2014/main" id="{15185427-59B7-46A8-B7A5-2C3FCBD4F995}"/>
                </a:ext>
              </a:extLst>
            </p:cNvPr>
            <p:cNvSpPr txBox="1"/>
            <p:nvPr/>
          </p:nvSpPr>
          <p:spPr>
            <a:xfrm>
              <a:off x="1964268" y="4075290"/>
              <a:ext cx="2449688" cy="45890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修改返回地址为</a:t>
              </a:r>
              <a:r>
                <a:rPr lang="en-US" altLang="zh-CN">
                  <a:solidFill>
                    <a:srgbClr val="00539E"/>
                  </a:solidFill>
                  <a:latin typeface="微软雅黑" panose="020B0503020204020204" pitchFamily="34" charset="-122"/>
                  <a:ea typeface="微软雅黑" panose="020B0503020204020204" pitchFamily="34" charset="-122"/>
                </a:rPr>
                <a:t>addr</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157C19B-1AC1-4DBB-AB27-B81DB06C4722}"/>
                </a:ext>
              </a:extLst>
            </p:cNvPr>
            <p:cNvSpPr txBox="1"/>
            <p:nvPr/>
          </p:nvSpPr>
          <p:spPr>
            <a:xfrm>
              <a:off x="4340579" y="3956757"/>
              <a:ext cx="2449688" cy="87440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捕获到异常</a:t>
              </a:r>
              <a:r>
                <a:rPr lang="en-US" altLang="zh-CN">
                  <a:solidFill>
                    <a:srgbClr val="00539E"/>
                  </a:solidFill>
                  <a:latin typeface="微软雅黑" panose="020B0503020204020204" pitchFamily="34" charset="-122"/>
                  <a:ea typeface="微软雅黑" panose="020B0503020204020204" pitchFamily="34" charset="-122"/>
                </a:rPr>
                <a:t>EXP1</a:t>
              </a:r>
              <a:r>
                <a:rPr lang="zh-CN" altLang="en-US">
                  <a:solidFill>
                    <a:srgbClr val="00539E"/>
                  </a:solidFill>
                  <a:latin typeface="微软雅黑" panose="020B0503020204020204" pitchFamily="34" charset="-122"/>
                  <a:ea typeface="微软雅黑" panose="020B0503020204020204" pitchFamily="34" charset="-122"/>
                </a:rPr>
                <a:t>则修改</a:t>
              </a:r>
              <a:r>
                <a:rPr lang="en-US" altLang="zh-CN">
                  <a:solidFill>
                    <a:srgbClr val="00539E"/>
                  </a:solidFill>
                  <a:latin typeface="微软雅黑" panose="020B0503020204020204" pitchFamily="34" charset="-122"/>
                  <a:ea typeface="微软雅黑" panose="020B0503020204020204" pitchFamily="34" charset="-122"/>
                </a:rPr>
                <a:t>addr</a:t>
              </a:r>
              <a:r>
                <a:rPr lang="zh-CN" altLang="en-US">
                  <a:solidFill>
                    <a:srgbClr val="00539E"/>
                  </a:solidFill>
                  <a:latin typeface="微软雅黑" panose="020B0503020204020204" pitchFamily="34" charset="-122"/>
                  <a:ea typeface="微软雅黑" panose="020B0503020204020204" pitchFamily="34" charset="-122"/>
                </a:rPr>
                <a:t>为</a:t>
              </a:r>
              <a:r>
                <a:rPr lang="en-US" altLang="zh-CN">
                  <a:solidFill>
                    <a:srgbClr val="00539E"/>
                  </a:solidFill>
                  <a:latin typeface="微软雅黑" panose="020B0503020204020204" pitchFamily="34" charset="-122"/>
                  <a:ea typeface="微软雅黑" panose="020B0503020204020204" pitchFamily="34" charset="-122"/>
                </a:rPr>
                <a:t>BB2</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3DD3E9EB-CD4A-4E40-A8A4-6B92F2BECAFD}"/>
                </a:ext>
              </a:extLst>
            </p:cNvPr>
            <p:cNvSpPr txBox="1"/>
            <p:nvPr/>
          </p:nvSpPr>
          <p:spPr>
            <a:xfrm>
              <a:off x="6649157" y="3951113"/>
              <a:ext cx="2449688" cy="87440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捕获到异常</a:t>
              </a:r>
              <a:r>
                <a:rPr lang="en-US" altLang="zh-CN">
                  <a:solidFill>
                    <a:srgbClr val="00539E"/>
                  </a:solidFill>
                  <a:latin typeface="微软雅黑" panose="020B0503020204020204" pitchFamily="34" charset="-122"/>
                  <a:ea typeface="微软雅黑" panose="020B0503020204020204" pitchFamily="34" charset="-122"/>
                </a:rPr>
                <a:t>EXP2</a:t>
              </a:r>
              <a:r>
                <a:rPr lang="zh-CN" altLang="en-US">
                  <a:solidFill>
                    <a:srgbClr val="00539E"/>
                  </a:solidFill>
                  <a:latin typeface="微软雅黑" panose="020B0503020204020204" pitchFamily="34" charset="-122"/>
                  <a:ea typeface="微软雅黑" panose="020B0503020204020204" pitchFamily="34" charset="-122"/>
                </a:rPr>
                <a:t>则修改</a:t>
              </a:r>
              <a:r>
                <a:rPr lang="en-US" altLang="zh-CN">
                  <a:solidFill>
                    <a:srgbClr val="00539E"/>
                  </a:solidFill>
                  <a:latin typeface="微软雅黑" panose="020B0503020204020204" pitchFamily="34" charset="-122"/>
                  <a:ea typeface="微软雅黑" panose="020B0503020204020204" pitchFamily="34" charset="-122"/>
                </a:rPr>
                <a:t>addr</a:t>
              </a:r>
              <a:r>
                <a:rPr lang="zh-CN" altLang="en-US">
                  <a:solidFill>
                    <a:srgbClr val="00539E"/>
                  </a:solidFill>
                  <a:latin typeface="微软雅黑" panose="020B0503020204020204" pitchFamily="34" charset="-122"/>
                  <a:ea typeface="微软雅黑" panose="020B0503020204020204" pitchFamily="34" charset="-122"/>
                </a:rPr>
                <a:t>为</a:t>
              </a:r>
              <a:r>
                <a:rPr lang="en-US" altLang="zh-CN">
                  <a:solidFill>
                    <a:srgbClr val="00539E"/>
                  </a:solidFill>
                  <a:latin typeface="微软雅黑" panose="020B0503020204020204" pitchFamily="34" charset="-122"/>
                  <a:ea typeface="微软雅黑" panose="020B0503020204020204" pitchFamily="34" charset="-122"/>
                </a:rPr>
                <a:t>BB3</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932D9DB7-9F20-4C8F-812C-F3D2A4B8EF9A}"/>
                </a:ext>
              </a:extLst>
            </p:cNvPr>
            <p:cNvSpPr txBox="1"/>
            <p:nvPr/>
          </p:nvSpPr>
          <p:spPr>
            <a:xfrm>
              <a:off x="9262535" y="4024490"/>
              <a:ext cx="2449688" cy="45890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抛出异常</a:t>
              </a:r>
              <a:r>
                <a:rPr lang="en-US" altLang="zh-CN">
                  <a:solidFill>
                    <a:srgbClr val="00539E"/>
                  </a:solidFill>
                  <a:latin typeface="微软雅黑" panose="020B0503020204020204" pitchFamily="34" charset="-122"/>
                  <a:ea typeface="微软雅黑" panose="020B0503020204020204" pitchFamily="34" charset="-122"/>
                </a:rPr>
                <a:t>EXP1</a:t>
              </a:r>
              <a:endParaRPr lang="zh-CN" altLang="en-US">
                <a:solidFill>
                  <a:srgbClr val="00539E"/>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A0C1A905-D8FB-45D7-B681-FF32C5240244}"/>
              </a:ext>
            </a:extLst>
          </p:cNvPr>
          <p:cNvSpPr txBox="1"/>
          <p:nvPr/>
        </p:nvSpPr>
        <p:spPr>
          <a:xfrm>
            <a:off x="7100713" y="1715912"/>
            <a:ext cx="4018844" cy="874407"/>
          </a:xfrm>
          <a:prstGeom prst="rect">
            <a:avLst/>
          </a:prstGeom>
          <a:noFill/>
        </p:spPr>
        <p:txBody>
          <a:bodyPr wrap="square" rtlCol="0">
            <a:spAutoFit/>
          </a:bodyPr>
          <a:lstStyle/>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运行时通过动态修改</a:t>
            </a:r>
            <a:r>
              <a:rPr lang="en-US" altLang="zh-CN" b="1">
                <a:solidFill>
                  <a:srgbClr val="00539E"/>
                </a:solidFill>
                <a:latin typeface="微软雅黑" panose="020B0503020204020204" pitchFamily="34" charset="-122"/>
                <a:ea typeface="微软雅黑" panose="020B0503020204020204" pitchFamily="34" charset="-122"/>
              </a:rPr>
              <a:t>catch</a:t>
            </a:r>
            <a:r>
              <a:rPr lang="zh-CN" altLang="en-US" b="1">
                <a:solidFill>
                  <a:srgbClr val="00539E"/>
                </a:solidFill>
                <a:latin typeface="微软雅黑" panose="020B0503020204020204" pitchFamily="34" charset="-122"/>
                <a:ea typeface="微软雅黑" panose="020B0503020204020204" pitchFamily="34" charset="-122"/>
              </a:rPr>
              <a:t>块能捕获的异常类型就能间接实现控制流的转移</a:t>
            </a:r>
          </a:p>
        </p:txBody>
      </p:sp>
    </p:spTree>
    <p:extLst>
      <p:ext uri="{BB962C8B-B14F-4D97-AF65-F5344CB8AC3E}">
        <p14:creationId xmlns:p14="http://schemas.microsoft.com/office/powerpoint/2010/main" val="2188654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B6B5580-DF54-4E5E-A29C-CEAA7D6FB0CE}"/>
              </a:ext>
            </a:extLst>
          </p:cNvPr>
          <p:cNvPicPr>
            <a:picLocks noChangeAspect="1"/>
          </p:cNvPicPr>
          <p:nvPr/>
        </p:nvPicPr>
        <p:blipFill>
          <a:blip r:embed="rId2"/>
          <a:stretch>
            <a:fillRect/>
          </a:stretch>
        </p:blipFill>
        <p:spPr>
          <a:xfrm>
            <a:off x="588609" y="968903"/>
            <a:ext cx="3857625" cy="5191125"/>
          </a:xfrm>
          <a:prstGeom prst="rect">
            <a:avLst/>
          </a:prstGeom>
        </p:spPr>
      </p:pic>
      <p:sp>
        <p:nvSpPr>
          <p:cNvPr id="3" name="矩形 2">
            <a:extLst>
              <a:ext uri="{FF2B5EF4-FFF2-40B4-BE49-F238E27FC236}">
                <a16:creationId xmlns:a16="http://schemas.microsoft.com/office/drawing/2014/main" id="{71F87474-69D7-4009-8012-0BAAF6F62922}"/>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基于异常混淆条件分支</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2" name="组合 11">
            <a:extLst>
              <a:ext uri="{FF2B5EF4-FFF2-40B4-BE49-F238E27FC236}">
                <a16:creationId xmlns:a16="http://schemas.microsoft.com/office/drawing/2014/main" id="{C9471AB5-4863-47D1-8376-D9A6AA8A84A5}"/>
              </a:ext>
            </a:extLst>
          </p:cNvPr>
          <p:cNvGrpSpPr/>
          <p:nvPr/>
        </p:nvGrpSpPr>
        <p:grpSpPr>
          <a:xfrm>
            <a:off x="4334934" y="2020711"/>
            <a:ext cx="4470400" cy="458908"/>
            <a:chOff x="4402667" y="2269067"/>
            <a:chExt cx="4470400" cy="458908"/>
          </a:xfrm>
        </p:grpSpPr>
        <p:cxnSp>
          <p:nvCxnSpPr>
            <p:cNvPr id="5" name="直接箭头连接符 4">
              <a:extLst>
                <a:ext uri="{FF2B5EF4-FFF2-40B4-BE49-F238E27FC236}">
                  <a16:creationId xmlns:a16="http://schemas.microsoft.com/office/drawing/2014/main" id="{D28C3E1E-4139-4DDC-8AE9-E5BFE296C17B}"/>
                </a:ext>
              </a:extLst>
            </p:cNvPr>
            <p:cNvCxnSpPr/>
            <p:nvPr/>
          </p:nvCxnSpPr>
          <p:spPr>
            <a:xfrm>
              <a:off x="4402667" y="2540000"/>
              <a:ext cx="48542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 name="文本框 5">
              <a:extLst>
                <a:ext uri="{FF2B5EF4-FFF2-40B4-BE49-F238E27FC236}">
                  <a16:creationId xmlns:a16="http://schemas.microsoft.com/office/drawing/2014/main" id="{80AAF975-55C0-476F-BFE2-1AA295C427C8}"/>
                </a:ext>
              </a:extLst>
            </p:cNvPr>
            <p:cNvSpPr txBox="1"/>
            <p:nvPr/>
          </p:nvSpPr>
          <p:spPr>
            <a:xfrm>
              <a:off x="4944534" y="2269067"/>
              <a:ext cx="3928533" cy="45890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动态修改</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块能处理的异常类型</a:t>
              </a:r>
            </a:p>
          </p:txBody>
        </p:sp>
      </p:grpSp>
      <p:grpSp>
        <p:nvGrpSpPr>
          <p:cNvPr id="13" name="组合 12">
            <a:extLst>
              <a:ext uri="{FF2B5EF4-FFF2-40B4-BE49-F238E27FC236}">
                <a16:creationId xmlns:a16="http://schemas.microsoft.com/office/drawing/2014/main" id="{A985EAE2-03EA-4048-B538-ABBF93C26EA3}"/>
              </a:ext>
            </a:extLst>
          </p:cNvPr>
          <p:cNvGrpSpPr/>
          <p:nvPr/>
        </p:nvGrpSpPr>
        <p:grpSpPr>
          <a:xfrm>
            <a:off x="3629379" y="3296355"/>
            <a:ext cx="7727243" cy="3554819"/>
            <a:chOff x="3460045" y="3533421"/>
            <a:chExt cx="7727243" cy="3554819"/>
          </a:xfrm>
        </p:grpSpPr>
        <p:cxnSp>
          <p:nvCxnSpPr>
            <p:cNvPr id="7" name="直接箭头连接符 6">
              <a:extLst>
                <a:ext uri="{FF2B5EF4-FFF2-40B4-BE49-F238E27FC236}">
                  <a16:creationId xmlns:a16="http://schemas.microsoft.com/office/drawing/2014/main" id="{965926E0-8683-43BF-B807-AF2A3DB2EA27}"/>
                </a:ext>
              </a:extLst>
            </p:cNvPr>
            <p:cNvCxnSpPr/>
            <p:nvPr/>
          </p:nvCxnSpPr>
          <p:spPr>
            <a:xfrm>
              <a:off x="3460045" y="3787422"/>
              <a:ext cx="48542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 name="文本框 7">
              <a:extLst>
                <a:ext uri="{FF2B5EF4-FFF2-40B4-BE49-F238E27FC236}">
                  <a16:creationId xmlns:a16="http://schemas.microsoft.com/office/drawing/2014/main" id="{E401CDFF-0000-46BF-A2E5-ADCB873727EE}"/>
                </a:ext>
              </a:extLst>
            </p:cNvPr>
            <p:cNvSpPr txBox="1"/>
            <p:nvPr/>
          </p:nvSpPr>
          <p:spPr>
            <a:xfrm>
              <a:off x="4075289" y="3533421"/>
              <a:ext cx="7111999" cy="3554819"/>
            </a:xfrm>
            <a:prstGeom prst="rect">
              <a:avLst/>
            </a:prstGeom>
            <a:noFill/>
          </p:spPr>
          <p:txBody>
            <a:bodyPr wrap="square" rtlCol="0">
              <a:spAutoFit/>
            </a:bodyPr>
            <a:lstStyle/>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假控制流，实际上可以使用任意控制流语句组织</a:t>
              </a:r>
              <a:r>
                <a:rPr lang="en-US" altLang="zh-CN" b="1">
                  <a:solidFill>
                    <a:srgbClr val="00539E"/>
                  </a:solidFill>
                  <a:latin typeface="微软雅黑" panose="020B0503020204020204" pitchFamily="34" charset="-122"/>
                  <a:ea typeface="微软雅黑" panose="020B0503020204020204" pitchFamily="34" charset="-122"/>
                </a:rPr>
                <a:t>BB1</a:t>
              </a:r>
              <a:r>
                <a:rPr lang="zh-CN" altLang="en-US" b="1">
                  <a:solidFill>
                    <a:srgbClr val="00539E"/>
                  </a:solidFill>
                  <a:latin typeface="微软雅黑" panose="020B0503020204020204" pitchFamily="34" charset="-122"/>
                  <a:ea typeface="微软雅黑" panose="020B0503020204020204" pitchFamily="34" charset="-122"/>
                </a:rPr>
                <a:t>，</a:t>
              </a:r>
              <a:r>
                <a:rPr lang="en-US" altLang="zh-CN" b="1">
                  <a:solidFill>
                    <a:srgbClr val="00539E"/>
                  </a:solidFill>
                  <a:latin typeface="微软雅黑" panose="020B0503020204020204" pitchFamily="34" charset="-122"/>
                  <a:ea typeface="微软雅黑" panose="020B0503020204020204" pitchFamily="34" charset="-122"/>
                </a:rPr>
                <a:t>BB2</a:t>
              </a:r>
              <a:r>
                <a:rPr lang="zh-CN" altLang="en-US" b="1">
                  <a:solidFill>
                    <a:srgbClr val="00539E"/>
                  </a:solidFill>
                  <a:latin typeface="微软雅黑" panose="020B0503020204020204" pitchFamily="34" charset="-122"/>
                  <a:ea typeface="微软雅黑" panose="020B0503020204020204" pitchFamily="34" charset="-122"/>
                </a:rPr>
                <a:t>，</a:t>
              </a:r>
              <a:r>
                <a:rPr lang="en-US" altLang="zh-CN" b="1">
                  <a:solidFill>
                    <a:srgbClr val="00539E"/>
                  </a:solidFill>
                  <a:latin typeface="微软雅黑" panose="020B0503020204020204" pitchFamily="34" charset="-122"/>
                  <a:ea typeface="微软雅黑" panose="020B0503020204020204" pitchFamily="34" charset="-122"/>
                </a:rPr>
                <a:t>BB3</a:t>
              </a:r>
            </a:p>
            <a:p>
              <a:r>
                <a:rPr lang="en-US" altLang="zh-CN">
                  <a:solidFill>
                    <a:srgbClr val="00539E"/>
                  </a:solidFill>
                  <a:latin typeface="微软雅黑" panose="020B0503020204020204" pitchFamily="34" charset="-122"/>
                  <a:ea typeface="微软雅黑" panose="020B0503020204020204" pitchFamily="34" charset="-122"/>
                </a:rPr>
                <a:t>switch (a)</a:t>
              </a:r>
            </a:p>
            <a:p>
              <a:r>
                <a:rPr lang="en-US" altLang="zh-CN">
                  <a:solidFill>
                    <a:srgbClr val="00539E"/>
                  </a:solidFill>
                  <a:latin typeface="微软雅黑" panose="020B0503020204020204" pitchFamily="34" charset="-122"/>
                  <a:ea typeface="微软雅黑" panose="020B0503020204020204" pitchFamily="34" charset="-122"/>
                </a:rPr>
                <a:t>    case 114514:</a:t>
              </a:r>
            </a:p>
            <a:p>
              <a:r>
                <a:rPr lang="en-US" altLang="zh-CN">
                  <a:solidFill>
                    <a:srgbClr val="00539E"/>
                  </a:solidFill>
                  <a:latin typeface="微软雅黑" panose="020B0503020204020204" pitchFamily="34" charset="-122"/>
                  <a:ea typeface="微软雅黑" panose="020B0503020204020204" pitchFamily="34" charset="-122"/>
                </a:rPr>
                <a:t>        BB1; break;</a:t>
              </a:r>
            </a:p>
            <a:p>
              <a:r>
                <a:rPr lang="en-US" altLang="zh-CN">
                  <a:solidFill>
                    <a:srgbClr val="00539E"/>
                  </a:solidFill>
                  <a:latin typeface="微软雅黑" panose="020B0503020204020204" pitchFamily="34" charset="-122"/>
                  <a:ea typeface="微软雅黑" panose="020B0503020204020204" pitchFamily="34" charset="-122"/>
                </a:rPr>
                <a:t>    case 2234:</a:t>
              </a:r>
            </a:p>
            <a:p>
              <a:r>
                <a:rPr lang="en-US" altLang="zh-CN">
                  <a:solidFill>
                    <a:srgbClr val="00539E"/>
                  </a:solidFill>
                  <a:latin typeface="微软雅黑" panose="020B0503020204020204" pitchFamily="34" charset="-122"/>
                  <a:ea typeface="微软雅黑" panose="020B0503020204020204" pitchFamily="34" charset="-122"/>
                </a:rPr>
                <a:t>        BB2; break;</a:t>
              </a:r>
            </a:p>
            <a:p>
              <a:r>
                <a:rPr lang="en-US" altLang="zh-CN">
                  <a:solidFill>
                    <a:srgbClr val="00539E"/>
                  </a:solidFill>
                  <a:latin typeface="微软雅黑" panose="020B0503020204020204" pitchFamily="34" charset="-122"/>
                  <a:ea typeface="微软雅黑" panose="020B0503020204020204" pitchFamily="34" charset="-122"/>
                </a:rPr>
                <a:t>    case 3331:</a:t>
              </a:r>
            </a:p>
            <a:p>
              <a:r>
                <a:rPr lang="en-US" altLang="zh-CN">
                  <a:solidFill>
                    <a:srgbClr val="00539E"/>
                  </a:solidFill>
                  <a:latin typeface="微软雅黑" panose="020B0503020204020204" pitchFamily="34" charset="-122"/>
                  <a:ea typeface="微软雅黑" panose="020B0503020204020204" pitchFamily="34" charset="-122"/>
                </a:rPr>
                <a:t>        Bogus; break;</a:t>
              </a:r>
            </a:p>
            <a:p>
              <a:r>
                <a:rPr lang="en-US" altLang="zh-CN">
                  <a:solidFill>
                    <a:srgbClr val="00539E"/>
                  </a:solidFill>
                  <a:latin typeface="微软雅黑" panose="020B0503020204020204" pitchFamily="34" charset="-122"/>
                  <a:ea typeface="微软雅黑" panose="020B0503020204020204" pitchFamily="34" charset="-122"/>
                </a:rPr>
                <a:t>    case ….;</a:t>
              </a:r>
            </a:p>
            <a:p>
              <a:r>
                <a:rPr lang="en-US" altLang="zh-CN">
                  <a:solidFill>
                    <a:srgbClr val="00539E"/>
                  </a:solidFill>
                  <a:latin typeface="微软雅黑" panose="020B0503020204020204" pitchFamily="34" charset="-122"/>
                  <a:ea typeface="微软雅黑" panose="020B0503020204020204" pitchFamily="34" charset="-122"/>
                </a:rPr>
                <a:t>BB3;</a:t>
              </a:r>
            </a:p>
            <a:p>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只要保证</a:t>
              </a:r>
              <a:r>
                <a:rPr lang="en-US" altLang="zh-CN" b="1">
                  <a:solidFill>
                    <a:srgbClr val="00539E"/>
                  </a:solidFill>
                  <a:latin typeface="微软雅黑" panose="020B0503020204020204" pitchFamily="34" charset="-122"/>
                  <a:ea typeface="微软雅黑" panose="020B0503020204020204" pitchFamily="34" charset="-122"/>
                </a:rPr>
                <a:t>BB1</a:t>
              </a:r>
              <a:r>
                <a:rPr lang="zh-CN" altLang="en-US" b="1">
                  <a:solidFill>
                    <a:srgbClr val="00539E"/>
                  </a:solidFill>
                  <a:latin typeface="微软雅黑" panose="020B0503020204020204" pitchFamily="34" charset="-122"/>
                  <a:ea typeface="微软雅黑" panose="020B0503020204020204" pitchFamily="34" charset="-122"/>
                </a:rPr>
                <a:t>与</a:t>
              </a:r>
              <a:r>
                <a:rPr lang="en-US" altLang="zh-CN" b="1">
                  <a:solidFill>
                    <a:srgbClr val="00539E"/>
                  </a:solidFill>
                  <a:latin typeface="微软雅黑" panose="020B0503020204020204" pitchFamily="34" charset="-122"/>
                  <a:ea typeface="微软雅黑" panose="020B0503020204020204" pitchFamily="34" charset="-122"/>
                </a:rPr>
                <a:t>BB2</a:t>
              </a:r>
              <a:r>
                <a:rPr lang="zh-CN" altLang="en-US" b="1">
                  <a:solidFill>
                    <a:srgbClr val="00539E"/>
                  </a:solidFill>
                  <a:latin typeface="微软雅黑" panose="020B0503020204020204" pitchFamily="34" charset="-122"/>
                  <a:ea typeface="微软雅黑" panose="020B0503020204020204" pitchFamily="34" charset="-122"/>
                </a:rPr>
                <a:t>的后继是</a:t>
              </a:r>
              <a:r>
                <a:rPr lang="en-US" altLang="zh-CN" b="1">
                  <a:solidFill>
                    <a:srgbClr val="00539E"/>
                  </a:solidFill>
                  <a:latin typeface="微软雅黑" panose="020B0503020204020204" pitchFamily="34" charset="-122"/>
                  <a:ea typeface="微软雅黑" panose="020B0503020204020204" pitchFamily="34" charset="-122"/>
                </a:rPr>
                <a:t>BB3</a:t>
              </a:r>
              <a:r>
                <a:rPr lang="zh-CN" altLang="en-US" b="1">
                  <a:solidFill>
                    <a:srgbClr val="00539E"/>
                  </a:solidFill>
                  <a:latin typeface="微软雅黑" panose="020B0503020204020204" pitchFamily="34" charset="-122"/>
                  <a:ea typeface="微软雅黑" panose="020B0503020204020204" pitchFamily="34" charset="-122"/>
                </a:rPr>
                <a:t>，</a:t>
              </a:r>
              <a:r>
                <a:rPr lang="en-US" altLang="zh-CN" b="1">
                  <a:solidFill>
                    <a:srgbClr val="00539E"/>
                  </a:solidFill>
                  <a:latin typeface="微软雅黑" panose="020B0503020204020204" pitchFamily="34" charset="-122"/>
                  <a:ea typeface="微软雅黑" panose="020B0503020204020204" pitchFamily="34" charset="-122"/>
                </a:rPr>
                <a:t>BB1</a:t>
              </a:r>
              <a:r>
                <a:rPr lang="zh-CN" altLang="en-US" b="1">
                  <a:solidFill>
                    <a:srgbClr val="00539E"/>
                  </a:solidFill>
                  <a:latin typeface="微软雅黑" panose="020B0503020204020204" pitchFamily="34" charset="-122"/>
                  <a:ea typeface="微软雅黑" panose="020B0503020204020204" pitchFamily="34" charset="-122"/>
                </a:rPr>
                <a:t>与</a:t>
              </a:r>
              <a:r>
                <a:rPr lang="en-US" altLang="zh-CN" b="1">
                  <a:solidFill>
                    <a:srgbClr val="00539E"/>
                  </a:solidFill>
                  <a:latin typeface="微软雅黑" panose="020B0503020204020204" pitchFamily="34" charset="-122"/>
                  <a:ea typeface="微软雅黑" panose="020B0503020204020204" pitchFamily="34" charset="-122"/>
                </a:rPr>
                <a:t>BB2</a:t>
              </a:r>
              <a:r>
                <a:rPr lang="zh-CN" altLang="en-US" b="1">
                  <a:solidFill>
                    <a:srgbClr val="00539E"/>
                  </a:solidFill>
                  <a:latin typeface="微软雅黑" panose="020B0503020204020204" pitchFamily="34" charset="-122"/>
                  <a:ea typeface="微软雅黑" panose="020B0503020204020204" pitchFamily="34" charset="-122"/>
                </a:rPr>
                <a:t>只能执行一个即可</a:t>
              </a:r>
              <a:endParaRPr lang="en-US" altLang="zh-CN" b="1">
                <a:solidFill>
                  <a:srgbClr val="00539E"/>
                </a:solidFill>
                <a:latin typeface="微软雅黑" panose="020B0503020204020204" pitchFamily="34" charset="-122"/>
                <a:ea typeface="微软雅黑" panose="020B0503020204020204" pitchFamily="34" charset="-122"/>
              </a:endParaRPr>
            </a:p>
          </p:txBody>
        </p:sp>
      </p:grpSp>
      <p:cxnSp>
        <p:nvCxnSpPr>
          <p:cNvPr id="10" name="直接箭头连接符 9">
            <a:extLst>
              <a:ext uri="{FF2B5EF4-FFF2-40B4-BE49-F238E27FC236}">
                <a16:creationId xmlns:a16="http://schemas.microsoft.com/office/drawing/2014/main" id="{9021799C-7C48-4CB7-AA31-60F584A940B7}"/>
              </a:ext>
            </a:extLst>
          </p:cNvPr>
          <p:cNvCxnSpPr/>
          <p:nvPr/>
        </p:nvCxnSpPr>
        <p:spPr>
          <a:xfrm>
            <a:off x="1670756" y="3059289"/>
            <a:ext cx="48542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文本框 10">
            <a:extLst>
              <a:ext uri="{FF2B5EF4-FFF2-40B4-BE49-F238E27FC236}">
                <a16:creationId xmlns:a16="http://schemas.microsoft.com/office/drawing/2014/main" id="{E080CB5D-8134-4896-A6A8-56379C60D32F}"/>
              </a:ext>
            </a:extLst>
          </p:cNvPr>
          <p:cNvSpPr txBox="1"/>
          <p:nvPr/>
        </p:nvSpPr>
        <p:spPr>
          <a:xfrm>
            <a:off x="2195690" y="2771423"/>
            <a:ext cx="6158088" cy="45890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进入</a:t>
            </a:r>
            <a:r>
              <a:rPr lang="en-US" altLang="zh-CN">
                <a:solidFill>
                  <a:srgbClr val="00539E"/>
                </a:solidFill>
                <a:latin typeface="微软雅黑" panose="020B0503020204020204" pitchFamily="34" charset="-122"/>
                <a:ea typeface="微软雅黑" panose="020B0503020204020204" pitchFamily="34" charset="-122"/>
              </a:rPr>
              <a:t>Jump_Func</a:t>
            </a:r>
            <a:r>
              <a:rPr lang="zh-CN" altLang="en-US">
                <a:solidFill>
                  <a:srgbClr val="00539E"/>
                </a:solidFill>
                <a:latin typeface="微软雅黑" panose="020B0503020204020204" pitchFamily="34" charset="-122"/>
                <a:ea typeface="微软雅黑" panose="020B0503020204020204" pitchFamily="34" charset="-122"/>
              </a:rPr>
              <a:t>，间接实现控制流转移</a:t>
            </a:r>
          </a:p>
        </p:txBody>
      </p:sp>
    </p:spTree>
    <p:extLst>
      <p:ext uri="{BB962C8B-B14F-4D97-AF65-F5344CB8AC3E}">
        <p14:creationId xmlns:p14="http://schemas.microsoft.com/office/powerpoint/2010/main" val="3357193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90DBC8-8762-41D3-AD76-9E854CEB6858}"/>
              </a:ext>
            </a:extLst>
          </p:cNvPr>
          <p:cNvSpPr/>
          <p:nvPr/>
        </p:nvSpPr>
        <p:spPr>
          <a:xfrm>
            <a:off x="1152000" y="288000"/>
            <a:ext cx="853426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基于异常重实现控制流平坦化</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3868ACB1-4DD9-4C60-928E-A82F5728B60B}"/>
              </a:ext>
            </a:extLst>
          </p:cNvPr>
          <p:cNvPicPr>
            <a:picLocks noChangeAspect="1"/>
          </p:cNvPicPr>
          <p:nvPr/>
        </p:nvPicPr>
        <p:blipFill>
          <a:blip r:embed="rId2"/>
          <a:stretch>
            <a:fillRect/>
          </a:stretch>
        </p:blipFill>
        <p:spPr>
          <a:xfrm>
            <a:off x="1060803" y="1403526"/>
            <a:ext cx="4019550" cy="4886325"/>
          </a:xfrm>
          <a:prstGeom prst="rect">
            <a:avLst/>
          </a:prstGeom>
        </p:spPr>
      </p:pic>
      <p:sp>
        <p:nvSpPr>
          <p:cNvPr id="5" name="文本框 4">
            <a:extLst>
              <a:ext uri="{FF2B5EF4-FFF2-40B4-BE49-F238E27FC236}">
                <a16:creationId xmlns:a16="http://schemas.microsoft.com/office/drawing/2014/main" id="{38F2BC98-460B-439B-9069-F32940EB18F6}"/>
              </a:ext>
            </a:extLst>
          </p:cNvPr>
          <p:cNvSpPr txBox="1"/>
          <p:nvPr/>
        </p:nvSpPr>
        <p:spPr>
          <a:xfrm>
            <a:off x="6254045" y="1072442"/>
            <a:ext cx="5723466" cy="2951898"/>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type_of_BB_XX</a:t>
            </a:r>
          </a:p>
          <a:p>
            <a:pPr marL="742950" lvl="1" indent="-285750">
              <a:lnSpc>
                <a:spcPct val="150000"/>
              </a:lnSpc>
              <a:buFont typeface="Wingdings" panose="05000000000000000000" pitchFamily="2" charset="2"/>
              <a:buChar char="l"/>
            </a:pPr>
            <a:r>
              <a:rPr lang="en-US" altLang="zh-CN">
                <a:solidFill>
                  <a:srgbClr val="00539E"/>
                </a:solidFill>
                <a:latin typeface="微软雅黑" panose="020B0503020204020204" pitchFamily="34" charset="-122"/>
                <a:ea typeface="微软雅黑" panose="020B0503020204020204" pitchFamily="34" charset="-122"/>
              </a:rPr>
              <a:t>BB_XX</a:t>
            </a:r>
            <a:r>
              <a:rPr lang="zh-CN" altLang="en-US">
                <a:solidFill>
                  <a:srgbClr val="00539E"/>
                </a:solidFill>
                <a:latin typeface="微软雅黑" panose="020B0503020204020204" pitchFamily="34" charset="-122"/>
                <a:ea typeface="微软雅黑" panose="020B0503020204020204" pitchFamily="34" charset="-122"/>
              </a:rPr>
              <a:t>能处理的异常的类型</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不断抛出异常，并在运行时动态修改</a:t>
            </a:r>
            <a:r>
              <a:rPr lang="en-US" altLang="zh-CN" b="1">
                <a:solidFill>
                  <a:srgbClr val="00539E"/>
                </a:solidFill>
                <a:latin typeface="微软雅黑" panose="020B0503020204020204" pitchFamily="34" charset="-122"/>
                <a:ea typeface="微软雅黑" panose="020B0503020204020204" pitchFamily="34" charset="-122"/>
              </a:rPr>
              <a:t>BB_XX</a:t>
            </a:r>
            <a:r>
              <a:rPr lang="zh-CN" altLang="en-US" b="1">
                <a:solidFill>
                  <a:srgbClr val="00539E"/>
                </a:solidFill>
                <a:latin typeface="微软雅黑" panose="020B0503020204020204" pitchFamily="34" charset="-122"/>
                <a:ea typeface="微软雅黑" panose="020B0503020204020204" pitchFamily="34" charset="-122"/>
              </a:rPr>
              <a:t>块能处理的异常类型，从而实现间接的控制流转移</a:t>
            </a: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p:txBody>
      </p:sp>
      <p:cxnSp>
        <p:nvCxnSpPr>
          <p:cNvPr id="7" name="直接箭头连接符 6">
            <a:extLst>
              <a:ext uri="{FF2B5EF4-FFF2-40B4-BE49-F238E27FC236}">
                <a16:creationId xmlns:a16="http://schemas.microsoft.com/office/drawing/2014/main" id="{4B707EF9-D4A9-4DC6-88B0-C98D6F466B3E}"/>
              </a:ext>
            </a:extLst>
          </p:cNvPr>
          <p:cNvCxnSpPr/>
          <p:nvPr/>
        </p:nvCxnSpPr>
        <p:spPr>
          <a:xfrm>
            <a:off x="4899377" y="5463822"/>
            <a:ext cx="42897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8213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C70AB4-B1A6-42DA-A1CC-3FBD6F853A1B}"/>
              </a:ext>
            </a:extLst>
          </p:cNvPr>
          <p:cNvSpPr/>
          <p:nvPr/>
        </p:nvSpPr>
        <p:spPr>
          <a:xfrm>
            <a:off x="1151999" y="288000"/>
            <a:ext cx="9119051"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利用</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Win64</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异常表构造混淆</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74FF65E3-5D46-4B33-9975-817AB4940BA5}"/>
              </a:ext>
            </a:extLst>
          </p:cNvPr>
          <p:cNvSpPr txBox="1"/>
          <p:nvPr/>
        </p:nvSpPr>
        <p:spPr>
          <a:xfrm>
            <a:off x="395111" y="1004711"/>
            <a:ext cx="8839200"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也可以基于</a:t>
            </a:r>
            <a:r>
              <a:rPr lang="en-US" altLang="zh-CN" b="1">
                <a:solidFill>
                  <a:srgbClr val="00539E"/>
                </a:solidFill>
                <a:latin typeface="微软雅黑" panose="020B0503020204020204" pitchFamily="34" charset="-122"/>
                <a:ea typeface="微软雅黑" panose="020B0503020204020204" pitchFamily="34" charset="-122"/>
              </a:rPr>
              <a:t>Win64</a:t>
            </a:r>
            <a:r>
              <a:rPr lang="zh-CN" altLang="en-US" b="1">
                <a:solidFill>
                  <a:srgbClr val="00539E"/>
                </a:solidFill>
                <a:latin typeface="微软雅黑" panose="020B0503020204020204" pitchFamily="34" charset="-122"/>
                <a:ea typeface="微软雅黑" panose="020B0503020204020204" pitchFamily="34" charset="-122"/>
              </a:rPr>
              <a:t>的异常信息结构构造混淆</a:t>
            </a:r>
          </a:p>
        </p:txBody>
      </p:sp>
      <p:pic>
        <p:nvPicPr>
          <p:cNvPr id="5" name="图片 4">
            <a:extLst>
              <a:ext uri="{FF2B5EF4-FFF2-40B4-BE49-F238E27FC236}">
                <a16:creationId xmlns:a16="http://schemas.microsoft.com/office/drawing/2014/main" id="{38654D84-5BC4-4FCE-801C-E4225F87FEC4}"/>
              </a:ext>
            </a:extLst>
          </p:cNvPr>
          <p:cNvPicPr>
            <a:picLocks noChangeAspect="1"/>
          </p:cNvPicPr>
          <p:nvPr/>
        </p:nvPicPr>
        <p:blipFill>
          <a:blip r:embed="rId2"/>
          <a:stretch>
            <a:fillRect/>
          </a:stretch>
        </p:blipFill>
        <p:spPr>
          <a:xfrm>
            <a:off x="803805" y="1583972"/>
            <a:ext cx="4600606" cy="1667228"/>
          </a:xfrm>
          <a:prstGeom prst="rect">
            <a:avLst/>
          </a:prstGeom>
        </p:spPr>
      </p:pic>
      <p:grpSp>
        <p:nvGrpSpPr>
          <p:cNvPr id="16" name="组合 15">
            <a:extLst>
              <a:ext uri="{FF2B5EF4-FFF2-40B4-BE49-F238E27FC236}">
                <a16:creationId xmlns:a16="http://schemas.microsoft.com/office/drawing/2014/main" id="{72B9D3F9-D160-488E-B241-32E19FEDE9CE}"/>
              </a:ext>
            </a:extLst>
          </p:cNvPr>
          <p:cNvGrpSpPr/>
          <p:nvPr/>
        </p:nvGrpSpPr>
        <p:grpSpPr>
          <a:xfrm>
            <a:off x="541866" y="2415823"/>
            <a:ext cx="643467" cy="1117600"/>
            <a:chOff x="327377" y="2596444"/>
            <a:chExt cx="643467" cy="1501423"/>
          </a:xfrm>
        </p:grpSpPr>
        <p:cxnSp>
          <p:nvCxnSpPr>
            <p:cNvPr id="8" name="直接连接符 7">
              <a:extLst>
                <a:ext uri="{FF2B5EF4-FFF2-40B4-BE49-F238E27FC236}">
                  <a16:creationId xmlns:a16="http://schemas.microsoft.com/office/drawing/2014/main" id="{8B3CB298-69E2-4DB4-A1B1-DA933ACF27A1}"/>
                </a:ext>
              </a:extLst>
            </p:cNvPr>
            <p:cNvCxnSpPr/>
            <p:nvPr/>
          </p:nvCxnSpPr>
          <p:spPr>
            <a:xfrm>
              <a:off x="327378" y="2596444"/>
              <a:ext cx="48542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直接连接符 9">
              <a:extLst>
                <a:ext uri="{FF2B5EF4-FFF2-40B4-BE49-F238E27FC236}">
                  <a16:creationId xmlns:a16="http://schemas.microsoft.com/office/drawing/2014/main" id="{DAC4D045-6F4B-4B8F-BFE2-A963012D93BA}"/>
                </a:ext>
              </a:extLst>
            </p:cNvPr>
            <p:cNvCxnSpPr/>
            <p:nvPr/>
          </p:nvCxnSpPr>
          <p:spPr>
            <a:xfrm>
              <a:off x="327377" y="2596444"/>
              <a:ext cx="0" cy="1501423"/>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直接箭头连接符 11">
              <a:extLst>
                <a:ext uri="{FF2B5EF4-FFF2-40B4-BE49-F238E27FC236}">
                  <a16:creationId xmlns:a16="http://schemas.microsoft.com/office/drawing/2014/main" id="{C0064209-17E3-45F9-8731-0B08E974ED7F}"/>
                </a:ext>
              </a:extLst>
            </p:cNvPr>
            <p:cNvCxnSpPr>
              <a:cxnSpLocks/>
            </p:cNvCxnSpPr>
            <p:nvPr/>
          </p:nvCxnSpPr>
          <p:spPr>
            <a:xfrm>
              <a:off x="338667" y="4086578"/>
              <a:ext cx="63217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pic>
        <p:nvPicPr>
          <p:cNvPr id="15" name="图片 14">
            <a:extLst>
              <a:ext uri="{FF2B5EF4-FFF2-40B4-BE49-F238E27FC236}">
                <a16:creationId xmlns:a16="http://schemas.microsoft.com/office/drawing/2014/main" id="{6D6EFFE7-394B-4A03-9436-7D26280201EF}"/>
              </a:ext>
            </a:extLst>
          </p:cNvPr>
          <p:cNvPicPr>
            <a:picLocks noChangeAspect="1"/>
          </p:cNvPicPr>
          <p:nvPr/>
        </p:nvPicPr>
        <p:blipFill>
          <a:blip r:embed="rId3"/>
          <a:stretch>
            <a:fillRect/>
          </a:stretch>
        </p:blipFill>
        <p:spPr>
          <a:xfrm>
            <a:off x="1199091" y="3466570"/>
            <a:ext cx="4462589" cy="890941"/>
          </a:xfrm>
          <a:prstGeom prst="rect">
            <a:avLst/>
          </a:prstGeom>
        </p:spPr>
      </p:pic>
      <p:pic>
        <p:nvPicPr>
          <p:cNvPr id="17" name="图片 16">
            <a:extLst>
              <a:ext uri="{FF2B5EF4-FFF2-40B4-BE49-F238E27FC236}">
                <a16:creationId xmlns:a16="http://schemas.microsoft.com/office/drawing/2014/main" id="{534B316E-DDA2-43A7-96C8-04AA66596F1C}"/>
              </a:ext>
            </a:extLst>
          </p:cNvPr>
          <p:cNvPicPr>
            <a:picLocks noChangeAspect="1"/>
          </p:cNvPicPr>
          <p:nvPr/>
        </p:nvPicPr>
        <p:blipFill>
          <a:blip r:embed="rId4"/>
          <a:stretch>
            <a:fillRect/>
          </a:stretch>
        </p:blipFill>
        <p:spPr>
          <a:xfrm>
            <a:off x="1556986" y="4547659"/>
            <a:ext cx="4934126" cy="1674514"/>
          </a:xfrm>
          <a:prstGeom prst="rect">
            <a:avLst/>
          </a:prstGeom>
        </p:spPr>
      </p:pic>
      <p:grpSp>
        <p:nvGrpSpPr>
          <p:cNvPr id="18" name="组合 17">
            <a:extLst>
              <a:ext uri="{FF2B5EF4-FFF2-40B4-BE49-F238E27FC236}">
                <a16:creationId xmlns:a16="http://schemas.microsoft.com/office/drawing/2014/main" id="{36699444-D160-4912-BBC4-FD5BA749EFF6}"/>
              </a:ext>
            </a:extLst>
          </p:cNvPr>
          <p:cNvGrpSpPr/>
          <p:nvPr/>
        </p:nvGrpSpPr>
        <p:grpSpPr>
          <a:xfrm>
            <a:off x="852311" y="4272844"/>
            <a:ext cx="643467" cy="344311"/>
            <a:chOff x="327377" y="2596444"/>
            <a:chExt cx="643467" cy="1501423"/>
          </a:xfrm>
        </p:grpSpPr>
        <p:cxnSp>
          <p:nvCxnSpPr>
            <p:cNvPr id="19" name="直接连接符 18">
              <a:extLst>
                <a:ext uri="{FF2B5EF4-FFF2-40B4-BE49-F238E27FC236}">
                  <a16:creationId xmlns:a16="http://schemas.microsoft.com/office/drawing/2014/main" id="{2F62AAD3-3FCD-49B9-86F1-47B06FC1F41B}"/>
                </a:ext>
              </a:extLst>
            </p:cNvPr>
            <p:cNvCxnSpPr/>
            <p:nvPr/>
          </p:nvCxnSpPr>
          <p:spPr>
            <a:xfrm>
              <a:off x="327378" y="2596444"/>
              <a:ext cx="485422"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0" name="直接连接符 19">
              <a:extLst>
                <a:ext uri="{FF2B5EF4-FFF2-40B4-BE49-F238E27FC236}">
                  <a16:creationId xmlns:a16="http://schemas.microsoft.com/office/drawing/2014/main" id="{32B44E5D-BDAF-4F80-89CF-7E0FF3C5F52C}"/>
                </a:ext>
              </a:extLst>
            </p:cNvPr>
            <p:cNvCxnSpPr/>
            <p:nvPr/>
          </p:nvCxnSpPr>
          <p:spPr>
            <a:xfrm>
              <a:off x="327377" y="2596444"/>
              <a:ext cx="0" cy="1501423"/>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直接箭头连接符 20">
              <a:extLst>
                <a:ext uri="{FF2B5EF4-FFF2-40B4-BE49-F238E27FC236}">
                  <a16:creationId xmlns:a16="http://schemas.microsoft.com/office/drawing/2014/main" id="{A5FE9E95-0A36-480D-9B37-0A512626D432}"/>
                </a:ext>
              </a:extLst>
            </p:cNvPr>
            <p:cNvCxnSpPr>
              <a:cxnSpLocks/>
            </p:cNvCxnSpPr>
            <p:nvPr/>
          </p:nvCxnSpPr>
          <p:spPr>
            <a:xfrm>
              <a:off x="338667" y="4086578"/>
              <a:ext cx="63217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cxnSp>
        <p:nvCxnSpPr>
          <p:cNvPr id="23" name="直接连接符 22">
            <a:extLst>
              <a:ext uri="{FF2B5EF4-FFF2-40B4-BE49-F238E27FC236}">
                <a16:creationId xmlns:a16="http://schemas.microsoft.com/office/drawing/2014/main" id="{209782AB-87E5-44C5-89C3-E3EDAB2EE1CF}"/>
              </a:ext>
            </a:extLst>
          </p:cNvPr>
          <p:cNvCxnSpPr/>
          <p:nvPr/>
        </p:nvCxnSpPr>
        <p:spPr>
          <a:xfrm>
            <a:off x="1907822" y="5034844"/>
            <a:ext cx="3601156"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4" name="直接连接符 23">
            <a:extLst>
              <a:ext uri="{FF2B5EF4-FFF2-40B4-BE49-F238E27FC236}">
                <a16:creationId xmlns:a16="http://schemas.microsoft.com/office/drawing/2014/main" id="{0AFBABEA-C778-4541-8912-9D8A9634779C}"/>
              </a:ext>
            </a:extLst>
          </p:cNvPr>
          <p:cNvCxnSpPr/>
          <p:nvPr/>
        </p:nvCxnSpPr>
        <p:spPr>
          <a:xfrm>
            <a:off x="1936044" y="5785555"/>
            <a:ext cx="3601156" cy="0"/>
          </a:xfrm>
          <a:prstGeom prst="line">
            <a:avLst/>
          </a:prstGeom>
        </p:spPr>
        <p:style>
          <a:lnRef idx="3">
            <a:schemeClr val="accent5"/>
          </a:lnRef>
          <a:fillRef idx="0">
            <a:schemeClr val="accent5"/>
          </a:fillRef>
          <a:effectRef idx="2">
            <a:schemeClr val="accent5"/>
          </a:effectRef>
          <a:fontRef idx="minor">
            <a:schemeClr val="tx1"/>
          </a:fontRef>
        </p:style>
      </p:cxnSp>
      <p:sp>
        <p:nvSpPr>
          <p:cNvPr id="25" name="文本框 24">
            <a:extLst>
              <a:ext uri="{FF2B5EF4-FFF2-40B4-BE49-F238E27FC236}">
                <a16:creationId xmlns:a16="http://schemas.microsoft.com/office/drawing/2014/main" id="{C37A0AF5-7456-429E-B06E-E25CAA36E456}"/>
              </a:ext>
            </a:extLst>
          </p:cNvPr>
          <p:cNvSpPr txBox="1"/>
          <p:nvPr/>
        </p:nvSpPr>
        <p:spPr>
          <a:xfrm>
            <a:off x="6750755" y="4549421"/>
            <a:ext cx="5023556" cy="87440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这两个字段对应的是</a:t>
            </a:r>
            <a:r>
              <a:rPr lang="en-US" altLang="zh-CN">
                <a:solidFill>
                  <a:srgbClr val="00539E"/>
                </a:solidFill>
                <a:latin typeface="微软雅黑" panose="020B0503020204020204" pitchFamily="34" charset="-122"/>
                <a:ea typeface="微软雅黑" panose="020B0503020204020204" pitchFamily="34" charset="-122"/>
              </a:rPr>
              <a:t>catch</a:t>
            </a:r>
            <a:r>
              <a:rPr lang="zh-CN" altLang="en-US">
                <a:solidFill>
                  <a:srgbClr val="00539E"/>
                </a:solidFill>
                <a:latin typeface="微软雅黑" panose="020B0503020204020204" pitchFamily="34" charset="-122"/>
                <a:ea typeface="微软雅黑" panose="020B0503020204020204" pitchFamily="34" charset="-122"/>
              </a:rPr>
              <a:t>块能处理的异常类型</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以</a:t>
            </a:r>
            <a:r>
              <a:rPr lang="en-US" altLang="zh-CN">
                <a:solidFill>
                  <a:srgbClr val="00539E"/>
                </a:solidFill>
                <a:latin typeface="微软雅黑" panose="020B0503020204020204" pitchFamily="34" charset="-122"/>
                <a:ea typeface="微软雅黑" panose="020B0503020204020204" pitchFamily="34" charset="-122"/>
              </a:rPr>
              <a:t>RVA</a:t>
            </a:r>
            <a:r>
              <a:rPr lang="zh-CN" altLang="en-US">
                <a:solidFill>
                  <a:srgbClr val="00539E"/>
                </a:solidFill>
                <a:latin typeface="微软雅黑" panose="020B0503020204020204" pitchFamily="34" charset="-122"/>
                <a:ea typeface="微软雅黑" panose="020B0503020204020204" pitchFamily="34" charset="-122"/>
              </a:rPr>
              <a:t>形式储存</a:t>
            </a:r>
          </a:p>
        </p:txBody>
      </p:sp>
      <p:sp>
        <p:nvSpPr>
          <p:cNvPr id="26" name="文本框 25">
            <a:extLst>
              <a:ext uri="{FF2B5EF4-FFF2-40B4-BE49-F238E27FC236}">
                <a16:creationId xmlns:a16="http://schemas.microsoft.com/office/drawing/2014/main" id="{915DAD96-86B7-4A52-A0D9-E87239F749B9}"/>
              </a:ext>
            </a:extLst>
          </p:cNvPr>
          <p:cNvSpPr txBox="1"/>
          <p:nvPr/>
        </p:nvSpPr>
        <p:spPr>
          <a:xfrm>
            <a:off x="5712178" y="1862665"/>
            <a:ext cx="5994400" cy="1289905"/>
          </a:xfrm>
          <a:prstGeom prst="rect">
            <a:avLst/>
          </a:prstGeom>
          <a:noFill/>
        </p:spPr>
        <p:txBody>
          <a:bodyPr wrap="square" rtlCol="0">
            <a:spAutoFit/>
          </a:bodyPr>
          <a:lstStyle/>
          <a:p>
            <a:pPr>
              <a:lnSpc>
                <a:spcPct val="150000"/>
              </a:lnSpc>
            </a:pPr>
            <a:r>
              <a:rPr lang="en-US" altLang="zh-CN" b="1">
                <a:solidFill>
                  <a:srgbClr val="00539E"/>
                </a:solidFill>
                <a:latin typeface="微软雅黑" panose="020B0503020204020204" pitchFamily="34" charset="-122"/>
                <a:ea typeface="微软雅黑" panose="020B0503020204020204" pitchFamily="34" charset="-122"/>
              </a:rPr>
              <a:t>Win64</a:t>
            </a:r>
            <a:r>
              <a:rPr lang="zh-CN" altLang="en-US" b="1">
                <a:solidFill>
                  <a:srgbClr val="00539E"/>
                </a:solidFill>
                <a:latin typeface="微软雅黑" panose="020B0503020204020204" pitchFamily="34" charset="-122"/>
                <a:ea typeface="微软雅黑" panose="020B0503020204020204" pitchFamily="34" charset="-122"/>
              </a:rPr>
              <a:t>的异常表结构与</a:t>
            </a:r>
            <a:r>
              <a:rPr lang="en-US" altLang="zh-CN" b="1">
                <a:solidFill>
                  <a:srgbClr val="00539E"/>
                </a:solidFill>
                <a:latin typeface="微软雅黑" panose="020B0503020204020204" pitchFamily="34" charset="-122"/>
                <a:ea typeface="微软雅黑" panose="020B0503020204020204" pitchFamily="34" charset="-122"/>
              </a:rPr>
              <a:t>Unix-Like</a:t>
            </a:r>
            <a:r>
              <a:rPr lang="zh-CN" altLang="en-US" b="1">
                <a:solidFill>
                  <a:srgbClr val="00539E"/>
                </a:solidFill>
                <a:latin typeface="微软雅黑" panose="020B0503020204020204" pitchFamily="34" charset="-122"/>
                <a:ea typeface="微软雅黑" panose="020B0503020204020204" pitchFamily="34" charset="-122"/>
              </a:rPr>
              <a:t>系统类似</a:t>
            </a: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可以将前面提到的方法移植到</a:t>
            </a:r>
            <a:r>
              <a:rPr lang="en-US" altLang="zh-CN">
                <a:solidFill>
                  <a:srgbClr val="00539E"/>
                </a:solidFill>
                <a:latin typeface="微软雅黑" panose="020B0503020204020204" pitchFamily="34" charset="-122"/>
                <a:ea typeface="微软雅黑" panose="020B0503020204020204" pitchFamily="34" charset="-122"/>
              </a:rPr>
              <a:t>Win64</a:t>
            </a:r>
            <a:r>
              <a:rPr lang="zh-CN" altLang="en-US">
                <a:solidFill>
                  <a:srgbClr val="00539E"/>
                </a:solidFill>
                <a:latin typeface="微软雅黑" panose="020B0503020204020204" pitchFamily="34" charset="-122"/>
                <a:ea typeface="微软雅黑" panose="020B0503020204020204" pitchFamily="34" charset="-122"/>
              </a:rPr>
              <a:t>上</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b="1">
                <a:solidFill>
                  <a:srgbClr val="00539E"/>
                </a:solidFill>
                <a:latin typeface="微软雅黑" panose="020B0503020204020204" pitchFamily="34" charset="-122"/>
                <a:ea typeface="微软雅黑" panose="020B0503020204020204" pitchFamily="34" charset="-122"/>
              </a:rPr>
              <a:t>Win64</a:t>
            </a:r>
            <a:r>
              <a:rPr lang="zh-CN" altLang="en-US" b="1">
                <a:solidFill>
                  <a:srgbClr val="00539E"/>
                </a:solidFill>
                <a:latin typeface="微软雅黑" panose="020B0503020204020204" pitchFamily="34" charset="-122"/>
                <a:ea typeface="微软雅黑" panose="020B0503020204020204" pitchFamily="34" charset="-122"/>
              </a:rPr>
              <a:t>目前没有与</a:t>
            </a:r>
            <a:r>
              <a:rPr lang="en-US" altLang="zh-CN" b="1">
                <a:solidFill>
                  <a:srgbClr val="00539E"/>
                </a:solidFill>
                <a:latin typeface="微软雅黑" panose="020B0503020204020204" pitchFamily="34" charset="-122"/>
                <a:ea typeface="微软雅黑" panose="020B0503020204020204" pitchFamily="34" charset="-122"/>
              </a:rPr>
              <a:t>DWARF Expression</a:t>
            </a:r>
            <a:r>
              <a:rPr lang="zh-CN" altLang="en-US" b="1">
                <a:solidFill>
                  <a:srgbClr val="00539E"/>
                </a:solidFill>
                <a:latin typeface="微软雅黑" panose="020B0503020204020204" pitchFamily="34" charset="-122"/>
                <a:ea typeface="微软雅黑" panose="020B0503020204020204" pitchFamily="34" charset="-122"/>
              </a:rPr>
              <a:t>类似的机制</a:t>
            </a:r>
          </a:p>
        </p:txBody>
      </p:sp>
    </p:spTree>
    <p:extLst>
      <p:ext uri="{BB962C8B-B14F-4D97-AF65-F5344CB8AC3E}">
        <p14:creationId xmlns:p14="http://schemas.microsoft.com/office/powerpoint/2010/main" val="3916516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8A292E0-4B34-43AB-AFFA-59C0ECBA7DAD}"/>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MBA</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混淆</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A73EF692-0918-4C66-BF06-A2F3E0AC8E2E}"/>
              </a:ext>
            </a:extLst>
          </p:cNvPr>
          <p:cNvGrpSpPr/>
          <p:nvPr/>
        </p:nvGrpSpPr>
        <p:grpSpPr>
          <a:xfrm>
            <a:off x="1168224" y="1443743"/>
            <a:ext cx="9973909" cy="1491368"/>
            <a:chOff x="536047" y="1466321"/>
            <a:chExt cx="9973909" cy="1491368"/>
          </a:xfrm>
        </p:grpSpPr>
        <p:pic>
          <p:nvPicPr>
            <p:cNvPr id="3" name="图片 2">
              <a:extLst>
                <a:ext uri="{FF2B5EF4-FFF2-40B4-BE49-F238E27FC236}">
                  <a16:creationId xmlns:a16="http://schemas.microsoft.com/office/drawing/2014/main" id="{F9A5882E-FA90-4EA1-A2E6-43AAF5FCD6E9}"/>
                </a:ext>
              </a:extLst>
            </p:cNvPr>
            <p:cNvPicPr>
              <a:picLocks noChangeAspect="1"/>
            </p:cNvPicPr>
            <p:nvPr/>
          </p:nvPicPr>
          <p:blipFill>
            <a:blip r:embed="rId2"/>
            <a:stretch>
              <a:fillRect/>
            </a:stretch>
          </p:blipFill>
          <p:spPr>
            <a:xfrm>
              <a:off x="536047" y="1466321"/>
              <a:ext cx="3858393" cy="1310746"/>
            </a:xfrm>
            <a:prstGeom prst="rect">
              <a:avLst/>
            </a:prstGeom>
          </p:spPr>
        </p:pic>
        <p:sp>
          <p:nvSpPr>
            <p:cNvPr id="4" name="文本框 3">
              <a:extLst>
                <a:ext uri="{FF2B5EF4-FFF2-40B4-BE49-F238E27FC236}">
                  <a16:creationId xmlns:a16="http://schemas.microsoft.com/office/drawing/2014/main" id="{3C1B23D9-7945-42D7-BCC0-C9D023E4D049}"/>
                </a:ext>
              </a:extLst>
            </p:cNvPr>
            <p:cNvSpPr txBox="1"/>
            <p:nvPr/>
          </p:nvSpPr>
          <p:spPr>
            <a:xfrm>
              <a:off x="4233332" y="1998133"/>
              <a:ext cx="1524002"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求解</a:t>
              </a:r>
              <a:r>
                <a:rPr lang="en-US" altLang="zh-CN">
                  <a:solidFill>
                    <a:srgbClr val="00539E"/>
                  </a:solidFill>
                  <a:latin typeface="微软雅黑" panose="020B0503020204020204" pitchFamily="34" charset="-122"/>
                  <a:ea typeface="微软雅黑" panose="020B0503020204020204" pitchFamily="34" charset="-122"/>
                </a:rPr>
                <a:t>MC = 0</a:t>
              </a:r>
              <a:endParaRPr lang="zh-CN" altLang="en-US">
                <a:solidFill>
                  <a:srgbClr val="00539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4629F75-0B3A-424A-A13B-4E5975E644FE}"/>
                </a:ext>
              </a:extLst>
            </p:cNvPr>
            <p:cNvPicPr>
              <a:picLocks noChangeAspect="1"/>
            </p:cNvPicPr>
            <p:nvPr/>
          </p:nvPicPr>
          <p:blipFill>
            <a:blip r:embed="rId3"/>
            <a:stretch>
              <a:fillRect/>
            </a:stretch>
          </p:blipFill>
          <p:spPr>
            <a:xfrm>
              <a:off x="5631568" y="1486430"/>
              <a:ext cx="1204689" cy="1471259"/>
            </a:xfrm>
            <a:prstGeom prst="rect">
              <a:avLst/>
            </a:prstGeom>
          </p:spPr>
        </p:pic>
        <p:pic>
          <p:nvPicPr>
            <p:cNvPr id="7" name="图片 6">
              <a:extLst>
                <a:ext uri="{FF2B5EF4-FFF2-40B4-BE49-F238E27FC236}">
                  <a16:creationId xmlns:a16="http://schemas.microsoft.com/office/drawing/2014/main" id="{B8A84225-0C34-4765-8FD8-D0C74C39FB6F}"/>
                </a:ext>
              </a:extLst>
            </p:cNvPr>
            <p:cNvPicPr>
              <a:picLocks noChangeAspect="1"/>
            </p:cNvPicPr>
            <p:nvPr/>
          </p:nvPicPr>
          <p:blipFill>
            <a:blip r:embed="rId4"/>
            <a:stretch>
              <a:fillRect/>
            </a:stretch>
          </p:blipFill>
          <p:spPr>
            <a:xfrm>
              <a:off x="6722357" y="2027766"/>
              <a:ext cx="3787599" cy="245020"/>
            </a:xfrm>
            <a:prstGeom prst="rect">
              <a:avLst/>
            </a:prstGeom>
          </p:spPr>
        </p:pic>
      </p:grpSp>
      <p:sp>
        <p:nvSpPr>
          <p:cNvPr id="8" name="文本框 7">
            <a:extLst>
              <a:ext uri="{FF2B5EF4-FFF2-40B4-BE49-F238E27FC236}">
                <a16:creationId xmlns:a16="http://schemas.microsoft.com/office/drawing/2014/main" id="{ED3A2C2B-2FB3-4FCB-B957-8F6716EC8199}"/>
              </a:ext>
            </a:extLst>
          </p:cNvPr>
          <p:cNvSpPr txBox="1"/>
          <p:nvPr/>
        </p:nvSpPr>
        <p:spPr>
          <a:xfrm>
            <a:off x="1106310" y="3138314"/>
            <a:ext cx="10611555" cy="2862322"/>
          </a:xfrm>
          <a:prstGeom prst="rect">
            <a:avLst/>
          </a:prstGeom>
          <a:noFill/>
        </p:spPr>
        <p:txBody>
          <a:bodyPr wrap="square" rtlCol="0">
            <a:spAutoFit/>
          </a:bodyPr>
          <a:lstStyle/>
          <a:p>
            <a:r>
              <a:rPr lang="zh-CN" altLang="en-US" sz="2000">
                <a:solidFill>
                  <a:srgbClr val="00539E"/>
                </a:solidFill>
                <a:latin typeface="微软雅黑" panose="020B0503020204020204" pitchFamily="34" charset="-122"/>
                <a:ea typeface="微软雅黑" panose="020B0503020204020204" pitchFamily="34" charset="-122"/>
              </a:rPr>
              <a:t>通过取</a:t>
            </a:r>
            <a:r>
              <a:rPr lang="en-US" altLang="zh-CN" sz="2000">
                <a:solidFill>
                  <a:srgbClr val="00539E"/>
                </a:solidFill>
                <a:latin typeface="微软雅黑" panose="020B0503020204020204" pitchFamily="34" charset="-122"/>
                <a:ea typeface="微软雅黑" panose="020B0503020204020204" pitchFamily="34" charset="-122"/>
              </a:rPr>
              <a:t>x, y</a:t>
            </a:r>
            <a:r>
              <a:rPr lang="zh-CN" altLang="en-US" sz="2000">
                <a:solidFill>
                  <a:srgbClr val="00539E"/>
                </a:solidFill>
                <a:latin typeface="微软雅黑" panose="020B0503020204020204" pitchFamily="34" charset="-122"/>
                <a:ea typeface="微软雅黑" panose="020B0503020204020204" pitchFamily="34" charset="-122"/>
              </a:rPr>
              <a:t>大小为 </a:t>
            </a:r>
            <a:r>
              <a:rPr lang="en-US" altLang="zh-CN" sz="2000">
                <a:solidFill>
                  <a:srgbClr val="00539E"/>
                </a:solidFill>
                <a:latin typeface="微软雅黑" panose="020B0503020204020204" pitchFamily="34" charset="-122"/>
                <a:ea typeface="微软雅黑" panose="020B0503020204020204" pitchFamily="34" charset="-122"/>
              </a:rPr>
              <a:t>1bit </a:t>
            </a:r>
            <a:r>
              <a:rPr lang="zh-CN" altLang="en-US" sz="2000">
                <a:solidFill>
                  <a:srgbClr val="00539E"/>
                </a:solidFill>
                <a:latin typeface="微软雅黑" panose="020B0503020204020204" pitchFamily="34" charset="-122"/>
                <a:ea typeface="微软雅黑" panose="020B0503020204020204" pitchFamily="34" charset="-122"/>
              </a:rPr>
              <a:t>时的真值表推导出该式成立，而该式在 </a:t>
            </a:r>
            <a:r>
              <a:rPr lang="en-US" altLang="zh-CN" sz="2000">
                <a:solidFill>
                  <a:srgbClr val="00539E"/>
                </a:solidFill>
                <a:latin typeface="微软雅黑" panose="020B0503020204020204" pitchFamily="34" charset="-122"/>
                <a:ea typeface="微软雅黑" panose="020B0503020204020204" pitchFamily="34" charset="-122"/>
              </a:rPr>
              <a:t>x, y</a:t>
            </a:r>
            <a:r>
              <a:rPr lang="zh-CN" altLang="en-US" sz="2000">
                <a:solidFill>
                  <a:srgbClr val="00539E"/>
                </a:solidFill>
                <a:latin typeface="微软雅黑" panose="020B0503020204020204" pitchFamily="34" charset="-122"/>
                <a:ea typeface="微软雅黑" panose="020B0503020204020204" pitchFamily="34" charset="-122"/>
              </a:rPr>
              <a:t>大小为 </a:t>
            </a:r>
            <a:r>
              <a:rPr lang="en-US" altLang="zh-CN" sz="2000">
                <a:solidFill>
                  <a:srgbClr val="00539E"/>
                </a:solidFill>
                <a:latin typeface="微软雅黑" panose="020B0503020204020204" pitchFamily="34" charset="-122"/>
                <a:ea typeface="微软雅黑" panose="020B0503020204020204" pitchFamily="34" charset="-122"/>
              </a:rPr>
              <a:t>nbits </a:t>
            </a:r>
            <a:r>
              <a:rPr lang="zh-CN" altLang="en-US" sz="2000">
                <a:solidFill>
                  <a:srgbClr val="00539E"/>
                </a:solidFill>
                <a:latin typeface="微软雅黑" panose="020B0503020204020204" pitchFamily="34" charset="-122"/>
                <a:ea typeface="微软雅黑" panose="020B0503020204020204" pitchFamily="34" charset="-122"/>
              </a:rPr>
              <a:t>时仍然成立</a:t>
            </a:r>
            <a:endParaRPr lang="en-US" altLang="zh-CN" sz="2000">
              <a:solidFill>
                <a:srgbClr val="00539E"/>
              </a:solidFill>
              <a:latin typeface="微软雅黑" panose="020B0503020204020204" pitchFamily="34" charset="-122"/>
              <a:ea typeface="微软雅黑" panose="020B0503020204020204" pitchFamily="34" charset="-122"/>
            </a:endParaRPr>
          </a:p>
          <a:p>
            <a:endParaRPr lang="en-US" altLang="zh-CN" sz="2000">
              <a:solidFill>
                <a:srgbClr val="00539E"/>
              </a:solidFill>
              <a:latin typeface="微软雅黑" panose="020B0503020204020204" pitchFamily="34" charset="-122"/>
              <a:ea typeface="微软雅黑" panose="020B0503020204020204" pitchFamily="34" charset="-122"/>
            </a:endParaRPr>
          </a:p>
          <a:p>
            <a:r>
              <a:rPr lang="zh-CN" altLang="en-US" sz="2000">
                <a:solidFill>
                  <a:srgbClr val="00539E"/>
                </a:solidFill>
                <a:latin typeface="微软雅黑" panose="020B0503020204020204" pitchFamily="34" charset="-122"/>
                <a:ea typeface="微软雅黑" panose="020B0503020204020204" pitchFamily="34" charset="-122"/>
              </a:rPr>
              <a:t>这是线性</a:t>
            </a:r>
            <a:r>
              <a:rPr lang="en-US" altLang="zh-CN" sz="2000">
                <a:solidFill>
                  <a:srgbClr val="00539E"/>
                </a:solidFill>
                <a:latin typeface="微软雅黑" panose="020B0503020204020204" pitchFamily="34" charset="-122"/>
                <a:ea typeface="微软雅黑" panose="020B0503020204020204" pitchFamily="34" charset="-122"/>
              </a:rPr>
              <a:t>MBA</a:t>
            </a:r>
            <a:r>
              <a:rPr lang="zh-CN" altLang="en-US" sz="2000">
                <a:solidFill>
                  <a:srgbClr val="00539E"/>
                </a:solidFill>
                <a:latin typeface="微软雅黑" panose="020B0503020204020204" pitchFamily="34" charset="-122"/>
                <a:ea typeface="微软雅黑" panose="020B0503020204020204" pitchFamily="34" charset="-122"/>
              </a:rPr>
              <a:t>混淆，线性</a:t>
            </a:r>
            <a:r>
              <a:rPr lang="en-US" altLang="zh-CN" sz="2000">
                <a:solidFill>
                  <a:srgbClr val="00539E"/>
                </a:solidFill>
                <a:latin typeface="微软雅黑" panose="020B0503020204020204" pitchFamily="34" charset="-122"/>
                <a:ea typeface="微软雅黑" panose="020B0503020204020204" pitchFamily="34" charset="-122"/>
              </a:rPr>
              <a:t>MBA</a:t>
            </a:r>
            <a:r>
              <a:rPr lang="zh-CN" altLang="en-US" sz="2000">
                <a:solidFill>
                  <a:srgbClr val="00539E"/>
                </a:solidFill>
                <a:latin typeface="微软雅黑" panose="020B0503020204020204" pitchFamily="34" charset="-122"/>
                <a:ea typeface="微软雅黑" panose="020B0503020204020204" pitchFamily="34" charset="-122"/>
              </a:rPr>
              <a:t>混淆已经可以被</a:t>
            </a:r>
            <a:r>
              <a:rPr lang="en-US" altLang="zh-CN" sz="2000">
                <a:solidFill>
                  <a:srgbClr val="00539E"/>
                </a:solidFill>
                <a:latin typeface="微软雅黑" panose="020B0503020204020204" pitchFamily="34" charset="-122"/>
                <a:ea typeface="微软雅黑" panose="020B0503020204020204" pitchFamily="34" charset="-122"/>
              </a:rPr>
              <a:t>MBA-Blast</a:t>
            </a:r>
            <a:r>
              <a:rPr lang="zh-CN" altLang="en-US" sz="2000">
                <a:solidFill>
                  <a:srgbClr val="00539E"/>
                </a:solidFill>
                <a:latin typeface="微软雅黑" panose="020B0503020204020204" pitchFamily="34" charset="-122"/>
                <a:ea typeface="微软雅黑" panose="020B0503020204020204" pitchFamily="34" charset="-122"/>
              </a:rPr>
              <a:t>完整还原了</a:t>
            </a:r>
            <a:endParaRPr lang="en-US" altLang="zh-CN" sz="2000">
              <a:solidFill>
                <a:srgbClr val="00539E"/>
              </a:solidFill>
              <a:latin typeface="微软雅黑" panose="020B0503020204020204" pitchFamily="34" charset="-122"/>
              <a:ea typeface="微软雅黑" panose="020B0503020204020204" pitchFamily="34" charset="-122"/>
            </a:endParaRPr>
          </a:p>
          <a:p>
            <a:endParaRPr lang="en-US" altLang="zh-CN" sz="2000">
              <a:solidFill>
                <a:srgbClr val="00539E"/>
              </a:solidFill>
              <a:latin typeface="微软雅黑" panose="020B0503020204020204" pitchFamily="34" charset="-122"/>
              <a:ea typeface="微软雅黑" panose="020B0503020204020204" pitchFamily="34" charset="-122"/>
            </a:endParaRPr>
          </a:p>
          <a:p>
            <a:r>
              <a:rPr lang="en-US" altLang="zh-CN" sz="2000">
                <a:solidFill>
                  <a:srgbClr val="00539E"/>
                </a:solidFill>
                <a:latin typeface="微软雅黑" panose="020B0503020204020204" pitchFamily="34" charset="-122"/>
                <a:ea typeface="微软雅黑" panose="020B0503020204020204" pitchFamily="34" charset="-122"/>
              </a:rPr>
              <a:t>MBA-Blast</a:t>
            </a:r>
            <a:r>
              <a:rPr lang="zh-CN" altLang="en-US" sz="2000">
                <a:solidFill>
                  <a:srgbClr val="00539E"/>
                </a:solidFill>
                <a:latin typeface="微软雅黑" panose="020B0503020204020204" pitchFamily="34" charset="-122"/>
                <a:ea typeface="微软雅黑" panose="020B0503020204020204" pitchFamily="34" charset="-122"/>
              </a:rPr>
              <a:t>的作者后来又提出了非线性的</a:t>
            </a:r>
            <a:r>
              <a:rPr lang="en-US" altLang="zh-CN" sz="2000">
                <a:solidFill>
                  <a:srgbClr val="00539E"/>
                </a:solidFill>
                <a:latin typeface="微软雅黑" panose="020B0503020204020204" pitchFamily="34" charset="-122"/>
                <a:ea typeface="微软雅黑" panose="020B0503020204020204" pitchFamily="34" charset="-122"/>
              </a:rPr>
              <a:t>MBA</a:t>
            </a:r>
            <a:r>
              <a:rPr lang="zh-CN" altLang="en-US" sz="2000">
                <a:solidFill>
                  <a:srgbClr val="00539E"/>
                </a:solidFill>
                <a:latin typeface="微软雅黑" panose="020B0503020204020204" pitchFamily="34" charset="-122"/>
                <a:ea typeface="微软雅黑" panose="020B0503020204020204" pitchFamily="34" charset="-122"/>
              </a:rPr>
              <a:t>混淆，可以有效抵抗</a:t>
            </a:r>
            <a:r>
              <a:rPr lang="en-US" altLang="zh-CN" sz="2000">
                <a:solidFill>
                  <a:srgbClr val="00539E"/>
                </a:solidFill>
                <a:latin typeface="微软雅黑" panose="020B0503020204020204" pitchFamily="34" charset="-122"/>
                <a:ea typeface="微软雅黑" panose="020B0503020204020204" pitchFamily="34" charset="-122"/>
              </a:rPr>
              <a:t>MBA-Blast</a:t>
            </a:r>
          </a:p>
          <a:p>
            <a:endParaRPr lang="en-US" altLang="zh-CN" sz="2000">
              <a:solidFill>
                <a:srgbClr val="00539E"/>
              </a:solidFill>
              <a:latin typeface="微软雅黑" panose="020B0503020204020204" pitchFamily="34" charset="-122"/>
              <a:ea typeface="微软雅黑" panose="020B0503020204020204" pitchFamily="34" charset="-122"/>
            </a:endParaRPr>
          </a:p>
          <a:p>
            <a:r>
              <a:rPr lang="zh-CN" altLang="en-US" sz="2000">
                <a:solidFill>
                  <a:srgbClr val="00539E"/>
                </a:solidFill>
                <a:latin typeface="微软雅黑" panose="020B0503020204020204" pitchFamily="34" charset="-122"/>
                <a:ea typeface="微软雅黑" panose="020B0503020204020204" pitchFamily="34" charset="-122"/>
              </a:rPr>
              <a:t>但是前文我们的实验已经表明，尽管使用非线性</a:t>
            </a:r>
            <a:r>
              <a:rPr lang="en-US" altLang="zh-CN" sz="2000">
                <a:solidFill>
                  <a:srgbClr val="00539E"/>
                </a:solidFill>
                <a:latin typeface="微软雅黑" panose="020B0503020204020204" pitchFamily="34" charset="-122"/>
                <a:ea typeface="微软雅黑" panose="020B0503020204020204" pitchFamily="34" charset="-122"/>
              </a:rPr>
              <a:t>MBA</a:t>
            </a:r>
            <a:r>
              <a:rPr lang="zh-CN" altLang="en-US" sz="2000">
                <a:solidFill>
                  <a:srgbClr val="00539E"/>
                </a:solidFill>
                <a:latin typeface="微软雅黑" panose="020B0503020204020204" pitchFamily="34" charset="-122"/>
                <a:ea typeface="微软雅黑" panose="020B0503020204020204" pitchFamily="34" charset="-122"/>
              </a:rPr>
              <a:t>混淆处理</a:t>
            </a:r>
            <a:r>
              <a:rPr lang="en-US" altLang="zh-CN" sz="2000">
                <a:solidFill>
                  <a:srgbClr val="00539E"/>
                </a:solidFill>
                <a:latin typeface="微软雅黑" panose="020B0503020204020204" pitchFamily="34" charset="-122"/>
                <a:ea typeface="微软雅黑" panose="020B0503020204020204" pitchFamily="34" charset="-122"/>
              </a:rPr>
              <a:t>VM Handler</a:t>
            </a:r>
            <a:r>
              <a:rPr lang="zh-CN" altLang="en-US" sz="2000">
                <a:solidFill>
                  <a:srgbClr val="00539E"/>
                </a:solidFill>
                <a:latin typeface="微软雅黑" panose="020B0503020204020204" pitchFamily="34" charset="-122"/>
                <a:ea typeface="微软雅黑" panose="020B0503020204020204" pitchFamily="34" charset="-122"/>
              </a:rPr>
              <a:t>，仍然无法抵抗</a:t>
            </a:r>
            <a:endParaRPr lang="en-US" altLang="zh-CN" sz="2000">
              <a:solidFill>
                <a:srgbClr val="00539E"/>
              </a:solidFill>
              <a:latin typeface="微软雅黑" panose="020B0503020204020204" pitchFamily="34" charset="-122"/>
              <a:ea typeface="微软雅黑" panose="020B0503020204020204" pitchFamily="34" charset="-122"/>
            </a:endParaRPr>
          </a:p>
          <a:p>
            <a:endParaRPr lang="en-US" altLang="zh-CN" sz="2000">
              <a:solidFill>
                <a:srgbClr val="00539E"/>
              </a:solidFill>
              <a:latin typeface="微软雅黑" panose="020B0503020204020204" pitchFamily="34" charset="-122"/>
              <a:ea typeface="微软雅黑" panose="020B0503020204020204" pitchFamily="34" charset="-122"/>
            </a:endParaRPr>
          </a:p>
          <a:p>
            <a:r>
              <a:rPr lang="en-US" altLang="zh-CN" sz="2000">
                <a:solidFill>
                  <a:srgbClr val="00539E"/>
                </a:solidFill>
                <a:latin typeface="微软雅黑" panose="020B0503020204020204" pitchFamily="34" charset="-122"/>
                <a:ea typeface="微软雅黑" panose="020B0503020204020204" pitchFamily="34" charset="-122"/>
              </a:rPr>
              <a:t>Xyntia</a:t>
            </a:r>
            <a:r>
              <a:rPr lang="zh-CN" altLang="en-US" sz="2000">
                <a:solidFill>
                  <a:srgbClr val="00539E"/>
                </a:solidFill>
                <a:latin typeface="微软雅黑" panose="020B0503020204020204" pitchFamily="34" charset="-122"/>
                <a:ea typeface="微软雅黑" panose="020B0503020204020204" pitchFamily="34" charset="-122"/>
              </a:rPr>
              <a:t>，为了保证混淆的安全性，我们需要针对</a:t>
            </a:r>
            <a:r>
              <a:rPr lang="en-US" altLang="zh-CN" sz="2000">
                <a:solidFill>
                  <a:srgbClr val="00539E"/>
                </a:solidFill>
                <a:latin typeface="微软雅黑" panose="020B0503020204020204" pitchFamily="34" charset="-122"/>
                <a:ea typeface="微软雅黑" panose="020B0503020204020204" pitchFamily="34" charset="-122"/>
              </a:rPr>
              <a:t>Xyntia</a:t>
            </a:r>
            <a:r>
              <a:rPr lang="zh-CN" altLang="en-US" sz="2000">
                <a:solidFill>
                  <a:srgbClr val="00539E"/>
                </a:solidFill>
                <a:latin typeface="微软雅黑" panose="020B0503020204020204" pitchFamily="34" charset="-122"/>
                <a:ea typeface="微软雅黑" panose="020B0503020204020204" pitchFamily="34" charset="-122"/>
              </a:rPr>
              <a:t>做一些工作</a:t>
            </a:r>
            <a:endParaRPr lang="en-US" altLang="zh-CN" sz="20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276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33ACFE64-A2F1-4FFA-8E10-673BFC8B8A0E}"/>
              </a:ext>
            </a:extLst>
          </p:cNvPr>
          <p:cNvGrpSpPr/>
          <p:nvPr/>
        </p:nvGrpSpPr>
        <p:grpSpPr>
          <a:xfrm>
            <a:off x="0" y="2648165"/>
            <a:ext cx="12192000" cy="2133200"/>
            <a:chOff x="0" y="3122299"/>
            <a:chExt cx="12192000" cy="2133200"/>
          </a:xfrm>
        </p:grpSpPr>
        <p:sp>
          <p:nvSpPr>
            <p:cNvPr id="2" name="文本框 1">
              <a:extLst>
                <a:ext uri="{FF2B5EF4-FFF2-40B4-BE49-F238E27FC236}">
                  <a16:creationId xmlns:a16="http://schemas.microsoft.com/office/drawing/2014/main" id="{5463E1A4-2AA6-42F2-84AA-CD60DA4A6D1C}"/>
                </a:ext>
              </a:extLst>
            </p:cNvPr>
            <p:cNvSpPr txBox="1"/>
            <p:nvPr/>
          </p:nvSpPr>
          <p:spPr>
            <a:xfrm>
              <a:off x="0" y="3122299"/>
              <a:ext cx="12192000" cy="646331"/>
            </a:xfrm>
            <a:prstGeom prst="rect">
              <a:avLst/>
            </a:prstGeom>
            <a:noFill/>
          </p:spPr>
          <p:txBody>
            <a:bodyPr wrap="square" rtlCol="0">
              <a:spAutoFit/>
            </a:bodyPr>
            <a:lstStyle/>
            <a:p>
              <a:pPr algn="ctr"/>
              <a:r>
                <a:rPr lang="zh-CN" altLang="en-US" sz="3600">
                  <a:solidFill>
                    <a:srgbClr val="00539E"/>
                  </a:solidFill>
                  <a:latin typeface="微软雅黑" panose="020B0503020204020204" pitchFamily="34" charset="-122"/>
                  <a:ea typeface="微软雅黑" panose="020B0503020204020204" pitchFamily="34" charset="-122"/>
                </a:rPr>
                <a:t>引言</a:t>
              </a:r>
              <a:endParaRPr lang="en-US" altLang="zh-CN" sz="3600">
                <a:solidFill>
                  <a:srgbClr val="00539E"/>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DC3D2FE8-4C55-4FD2-91A6-12189C8EFAA4}"/>
                </a:ext>
              </a:extLst>
            </p:cNvPr>
            <p:cNvCxnSpPr/>
            <p:nvPr/>
          </p:nvCxnSpPr>
          <p:spPr>
            <a:xfrm>
              <a:off x="349955" y="3928534"/>
              <a:ext cx="11446933"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文本框 4">
              <a:extLst>
                <a:ext uri="{FF2B5EF4-FFF2-40B4-BE49-F238E27FC236}">
                  <a16:creationId xmlns:a16="http://schemas.microsoft.com/office/drawing/2014/main" id="{D7AFB431-C32F-488A-8943-534B57172C6A}"/>
                </a:ext>
              </a:extLst>
            </p:cNvPr>
            <p:cNvSpPr txBox="1"/>
            <p:nvPr/>
          </p:nvSpPr>
          <p:spPr>
            <a:xfrm>
              <a:off x="0" y="4120445"/>
              <a:ext cx="12192000" cy="1135054"/>
            </a:xfrm>
            <a:prstGeom prst="rect">
              <a:avLst/>
            </a:prstGeom>
            <a:noFill/>
          </p:spPr>
          <p:txBody>
            <a:bodyPr wrap="square" rtlCol="0">
              <a:spAutoFit/>
            </a:bodyPr>
            <a:lstStyle/>
            <a:p>
              <a:pPr algn="ctr">
                <a:lnSpc>
                  <a:spcPct val="150000"/>
                </a:lnSpc>
              </a:pPr>
              <a:r>
                <a:rPr lang="zh-CN" altLang="en-US" sz="2400">
                  <a:solidFill>
                    <a:srgbClr val="00539E"/>
                  </a:solidFill>
                  <a:latin typeface="微软雅黑" panose="020B0503020204020204" pitchFamily="34" charset="-122"/>
                  <a:ea typeface="微软雅黑" panose="020B0503020204020204" pitchFamily="34" charset="-122"/>
                </a:rPr>
                <a:t>代码混淆介绍</a:t>
              </a:r>
              <a:endParaRPr lang="en-US" altLang="zh-CN" sz="2400">
                <a:solidFill>
                  <a:srgbClr val="00539E"/>
                </a:solidFill>
                <a:latin typeface="微软雅黑" panose="020B0503020204020204" pitchFamily="34" charset="-122"/>
                <a:ea typeface="微软雅黑" panose="020B0503020204020204" pitchFamily="34" charset="-122"/>
              </a:endParaRPr>
            </a:p>
            <a:p>
              <a:pPr algn="ctr">
                <a:lnSpc>
                  <a:spcPct val="150000"/>
                </a:lnSpc>
              </a:pPr>
              <a:r>
                <a:rPr lang="en-US" altLang="zh-CN" sz="2400">
                  <a:solidFill>
                    <a:srgbClr val="00539E"/>
                  </a:solidFill>
                  <a:latin typeface="微软雅黑" panose="020B0503020204020204" pitchFamily="34" charset="-122"/>
                  <a:ea typeface="微软雅黑" panose="020B0503020204020204" pitchFamily="34" charset="-122"/>
                </a:rPr>
                <a:t>SOTA</a:t>
              </a:r>
              <a:r>
                <a:rPr lang="zh-CN" altLang="en-US" sz="2400">
                  <a:solidFill>
                    <a:srgbClr val="00539E"/>
                  </a:solidFill>
                  <a:latin typeface="微软雅黑" panose="020B0503020204020204" pitchFamily="34" charset="-122"/>
                  <a:ea typeface="微软雅黑" panose="020B0503020204020204" pitchFamily="34" charset="-122"/>
                </a:rPr>
                <a:t>反混淆方法严重威胁混淆安全性</a:t>
              </a:r>
            </a:p>
          </p:txBody>
        </p:sp>
      </p:grpSp>
    </p:spTree>
    <p:extLst>
      <p:ext uri="{BB962C8B-B14F-4D97-AF65-F5344CB8AC3E}">
        <p14:creationId xmlns:p14="http://schemas.microsoft.com/office/powerpoint/2010/main" val="589921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A0FCEA7-772B-4F2C-8192-6666BE7614F2}"/>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击败程序合成</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A4F01A04-53E8-490E-837A-15CA859B61DD}"/>
              </a:ext>
            </a:extLst>
          </p:cNvPr>
          <p:cNvSpPr txBox="1"/>
          <p:nvPr/>
        </p:nvSpPr>
        <p:spPr>
          <a:xfrm>
            <a:off x="327377" y="1128889"/>
            <a:ext cx="11525956" cy="5029390"/>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现阶段，</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是</a:t>
            </a:r>
            <a:r>
              <a:rPr lang="en-US" altLang="zh-CN">
                <a:solidFill>
                  <a:srgbClr val="00539E"/>
                </a:solidFill>
                <a:latin typeface="微软雅黑" panose="020B0503020204020204" pitchFamily="34" charset="-122"/>
                <a:ea typeface="微软雅黑" panose="020B0503020204020204" pitchFamily="34" charset="-122"/>
              </a:rPr>
              <a:t>SOTA</a:t>
            </a:r>
            <a:r>
              <a:rPr lang="zh-CN" altLang="en-US">
                <a:solidFill>
                  <a:srgbClr val="00539E"/>
                </a:solidFill>
                <a:latin typeface="微软雅黑" panose="020B0503020204020204" pitchFamily="34" charset="-122"/>
                <a:ea typeface="微软雅黑" panose="020B0503020204020204" pitchFamily="34" charset="-122"/>
              </a:rPr>
              <a:t>的基于程序合成的反混淆工具，</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是黑盒程序合成</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工作流程：</a:t>
            </a:r>
            <a:endParaRPr lang="en-US" altLang="zh-CN">
              <a:solidFill>
                <a:srgbClr val="00539E"/>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a:solidFill>
                  <a:srgbClr val="00539E"/>
                </a:solidFill>
                <a:latin typeface="微软雅黑" panose="020B0503020204020204" pitchFamily="34" charset="-122"/>
                <a:ea typeface="微软雅黑" panose="020B0503020204020204" pitchFamily="34" charset="-122"/>
              </a:rPr>
              <a:t>接收表达式</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&lt;</a:t>
            </a:r>
            <a:r>
              <a:rPr lang="zh-CN" altLang="en-US">
                <a:solidFill>
                  <a:srgbClr val="00539E"/>
                </a:solidFill>
                <a:latin typeface="微软雅黑" panose="020B0503020204020204" pitchFamily="34" charset="-122"/>
                <a:ea typeface="微软雅黑" panose="020B0503020204020204" pitchFamily="34" charset="-122"/>
              </a:rPr>
              <a:t>输入值，输出值</a:t>
            </a:r>
            <a:r>
              <a:rPr lang="en-US" altLang="zh-CN">
                <a:solidFill>
                  <a:srgbClr val="00539E"/>
                </a:solidFill>
                <a:latin typeface="微软雅黑" panose="020B0503020204020204" pitchFamily="34" charset="-122"/>
                <a:ea typeface="微软雅黑" panose="020B0503020204020204" pitchFamily="34" charset="-122"/>
              </a:rPr>
              <a:t>&gt;</a:t>
            </a:r>
            <a:r>
              <a:rPr lang="zh-CN" altLang="en-US">
                <a:solidFill>
                  <a:srgbClr val="00539E"/>
                </a:solidFill>
                <a:latin typeface="微软雅黑" panose="020B0503020204020204" pitchFamily="34" charset="-122"/>
                <a:ea typeface="微软雅黑" panose="020B0503020204020204" pitchFamily="34" charset="-122"/>
              </a:rPr>
              <a:t>作为输入</a:t>
            </a:r>
            <a:endParaRPr lang="en-US" altLang="zh-CN">
              <a:solidFill>
                <a:srgbClr val="00539E"/>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a:solidFill>
                  <a:srgbClr val="00539E"/>
                </a:solidFill>
                <a:latin typeface="微软雅黑" panose="020B0503020204020204" pitchFamily="34" charset="-122"/>
                <a:ea typeface="微软雅黑" panose="020B0503020204020204" pitchFamily="34" charset="-122"/>
              </a:rPr>
              <a:t>根据输入搜索出满足要求的表达式</a:t>
            </a:r>
            <a:r>
              <a:rPr lang="en-US" altLang="zh-CN">
                <a:solidFill>
                  <a:srgbClr val="00539E"/>
                </a:solidFill>
                <a:latin typeface="微软雅黑" panose="020B0503020204020204" pitchFamily="34" charset="-122"/>
                <a:ea typeface="微软雅黑" panose="020B0503020204020204" pitchFamily="34" charset="-122"/>
              </a:rPr>
              <a:t>Expr’</a:t>
            </a:r>
          </a:p>
          <a:p>
            <a:pPr marL="342900" indent="-342900">
              <a:lnSpc>
                <a:spcPct val="150000"/>
              </a:lnSpc>
              <a:buFont typeface="+mj-lt"/>
              <a:buAutoNum type="arabicPeriod"/>
            </a:pPr>
            <a:r>
              <a:rPr lang="zh-CN" altLang="en-US">
                <a:solidFill>
                  <a:srgbClr val="00539E"/>
                </a:solidFill>
                <a:latin typeface="微软雅黑" panose="020B0503020204020204" pitchFamily="34" charset="-122"/>
                <a:ea typeface="微软雅黑" panose="020B0503020204020204" pitchFamily="34" charset="-122"/>
              </a:rPr>
              <a:t>尝试化简</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得到</a:t>
            </a:r>
            <a:r>
              <a:rPr lang="en-US" altLang="zh-CN">
                <a:solidFill>
                  <a:srgbClr val="00539E"/>
                </a:solidFill>
                <a:latin typeface="微软雅黑" panose="020B0503020204020204" pitchFamily="34" charset="-122"/>
                <a:ea typeface="微软雅黑" panose="020B0503020204020204" pitchFamily="34" charset="-122"/>
              </a:rPr>
              <a:t>Expr’’</a:t>
            </a:r>
          </a:p>
          <a:p>
            <a:pPr marL="342900" indent="-342900">
              <a:lnSpc>
                <a:spcPct val="150000"/>
              </a:lnSpc>
              <a:buFont typeface="+mj-lt"/>
              <a:buAutoNum type="arabicPeriod"/>
            </a:pP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可选</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Z3-Solver</a:t>
            </a:r>
            <a:r>
              <a:rPr lang="zh-CN" altLang="en-US">
                <a:solidFill>
                  <a:srgbClr val="00539E"/>
                </a:solidFill>
                <a:latin typeface="微软雅黑" panose="020B0503020204020204" pitchFamily="34" charset="-122"/>
                <a:ea typeface="微软雅黑" panose="020B0503020204020204" pitchFamily="34" charset="-122"/>
              </a:rPr>
              <a:t>验证是否成功化简（</a:t>
            </a:r>
            <a:r>
              <a:rPr lang="en-US" altLang="zh-CN">
                <a:solidFill>
                  <a:srgbClr val="00539E"/>
                </a:solidFill>
                <a:latin typeface="微软雅黑" panose="020B0503020204020204" pitchFamily="34" charset="-122"/>
                <a:ea typeface="微软雅黑" panose="020B0503020204020204" pitchFamily="34" charset="-122"/>
              </a:rPr>
              <a:t>Expr != Expr’’ ?</a:t>
            </a:r>
            <a:r>
              <a:rPr lang="zh-CN" altLang="en-US">
                <a:solidFill>
                  <a:srgbClr val="00539E"/>
                </a:solidFill>
                <a:latin typeface="微软雅黑" panose="020B0503020204020204" pitchFamily="34" charset="-122"/>
                <a:ea typeface="微软雅黑" panose="020B0503020204020204" pitchFamily="34" charset="-122"/>
              </a:rPr>
              <a:t>）</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b="1">
                <a:solidFill>
                  <a:srgbClr val="00539E"/>
                </a:solidFill>
                <a:latin typeface="微软雅黑" panose="020B0503020204020204" pitchFamily="34" charset="-122"/>
                <a:ea typeface="微软雅黑" panose="020B0503020204020204" pitchFamily="34" charset="-122"/>
              </a:rPr>
              <a:t>由于</a:t>
            </a:r>
            <a:r>
              <a:rPr lang="en-US" altLang="zh-CN" b="1">
                <a:solidFill>
                  <a:srgbClr val="00539E"/>
                </a:solidFill>
                <a:latin typeface="微软雅黑" panose="020B0503020204020204" pitchFamily="34" charset="-122"/>
                <a:ea typeface="微软雅黑" panose="020B0503020204020204" pitchFamily="34" charset="-122"/>
              </a:rPr>
              <a:t>Xyntia</a:t>
            </a:r>
            <a:r>
              <a:rPr lang="zh-CN" altLang="en-US" b="1">
                <a:solidFill>
                  <a:srgbClr val="00539E"/>
                </a:solidFill>
                <a:latin typeface="微软雅黑" panose="020B0503020204020204" pitchFamily="34" charset="-122"/>
                <a:ea typeface="微软雅黑" panose="020B0503020204020204" pitchFamily="34" charset="-122"/>
              </a:rPr>
              <a:t>是黑盒的，有一个很直观的猜想：对于</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b="1">
                <a:solidFill>
                  <a:srgbClr val="00539E"/>
                </a:solidFill>
                <a:latin typeface="微软雅黑" panose="020B0503020204020204" pitchFamily="34" charset="-122"/>
                <a:ea typeface="微软雅黑" panose="020B0503020204020204" pitchFamily="34" charset="-122"/>
              </a:rPr>
              <a:t>，认为其混淆后的形式为</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b="1">
                <a:solidFill>
                  <a:srgbClr val="00539E"/>
                </a:solidFill>
                <a:latin typeface="微软雅黑" panose="020B0503020204020204" pitchFamily="34" charset="-122"/>
                <a:ea typeface="微软雅黑" panose="020B0503020204020204" pitchFamily="34" charset="-122"/>
              </a:rPr>
              <a:t>，</a:t>
            </a:r>
            <a:r>
              <a:rPr lang="en-US" altLang="zh-CN" b="1">
                <a:solidFill>
                  <a:srgbClr val="00539E"/>
                </a:solidFill>
                <a:latin typeface="微软雅黑" panose="020B0503020204020204" pitchFamily="34" charset="-122"/>
                <a:ea typeface="微软雅黑" panose="020B0503020204020204" pitchFamily="34" charset="-122"/>
              </a:rPr>
              <a:t>Xyntia</a:t>
            </a:r>
            <a:r>
              <a:rPr lang="zh-CN" altLang="en-US" b="1">
                <a:solidFill>
                  <a:srgbClr val="00539E"/>
                </a:solidFill>
                <a:latin typeface="微软雅黑" panose="020B0503020204020204" pitchFamily="34" charset="-122"/>
                <a:ea typeface="微软雅黑" panose="020B0503020204020204" pitchFamily="34" charset="-122"/>
              </a:rPr>
              <a:t>的化简能力应该受</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b="1">
                <a:solidFill>
                  <a:srgbClr val="00539E"/>
                </a:solidFill>
                <a:latin typeface="微软雅黑" panose="020B0503020204020204" pitchFamily="34" charset="-122"/>
                <a:ea typeface="微软雅黑" panose="020B0503020204020204" pitchFamily="34" charset="-122"/>
              </a:rPr>
              <a:t>影响，而不受</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b="1">
                <a:solidFill>
                  <a:srgbClr val="00539E"/>
                </a:solidFill>
                <a:latin typeface="微软雅黑" panose="020B0503020204020204" pitchFamily="34" charset="-122"/>
                <a:ea typeface="微软雅黑" panose="020B0503020204020204" pitchFamily="34" charset="-122"/>
              </a:rPr>
              <a:t>影响</a:t>
            </a: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我们随机生成了</a:t>
            </a:r>
            <a:r>
              <a:rPr lang="en-US" altLang="zh-CN">
                <a:solidFill>
                  <a:srgbClr val="00539E"/>
                </a:solidFill>
                <a:latin typeface="微软雅黑" panose="020B0503020204020204" pitchFamily="34" charset="-122"/>
                <a:ea typeface="微软雅黑" panose="020B0503020204020204" pitchFamily="34" charset="-122"/>
              </a:rPr>
              <a:t>238</a:t>
            </a:r>
            <a:r>
              <a:rPr lang="zh-CN" altLang="en-US">
                <a:solidFill>
                  <a:srgbClr val="00539E"/>
                </a:solidFill>
                <a:latin typeface="微软雅黑" panose="020B0503020204020204" pitchFamily="34" charset="-122"/>
                <a:ea typeface="微软雅黑" panose="020B0503020204020204" pitchFamily="34" charset="-122"/>
              </a:rPr>
              <a:t>个非线性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表达式，这些表达式的特点就是</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的多样性，而非</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的多样性：</a:t>
            </a:r>
            <a:endParaRPr lang="en-US" altLang="zh-CN">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输入个数多样性（具备</a:t>
            </a:r>
            <a:r>
              <a:rPr lang="en-US" altLang="zh-CN">
                <a:solidFill>
                  <a:srgbClr val="00539E"/>
                </a:solidFill>
                <a:latin typeface="微软雅黑" panose="020B0503020204020204" pitchFamily="34" charset="-122"/>
                <a:ea typeface="微软雅黑" panose="020B0503020204020204" pitchFamily="34" charset="-122"/>
              </a:rPr>
              <a:t>2 – 4</a:t>
            </a:r>
            <a:r>
              <a:rPr lang="zh-CN" altLang="en-US">
                <a:solidFill>
                  <a:srgbClr val="00539E"/>
                </a:solidFill>
                <a:latin typeface="微软雅黑" panose="020B0503020204020204" pitchFamily="34" charset="-122"/>
                <a:ea typeface="微软雅黑" panose="020B0503020204020204" pitchFamily="34" charset="-122"/>
              </a:rPr>
              <a:t>个输入）</a:t>
            </a:r>
            <a:endParaRPr lang="en-US" altLang="zh-CN">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项的系数多样性（</a:t>
            </a:r>
            <a:r>
              <a:rPr lang="en-US" altLang="zh-CN">
                <a:solidFill>
                  <a:srgbClr val="00539E"/>
                </a:solidFill>
                <a:latin typeface="微软雅黑" panose="020B0503020204020204" pitchFamily="34" charset="-122"/>
                <a:ea typeface="微软雅黑" panose="020B0503020204020204" pitchFamily="34" charset="-122"/>
              </a:rPr>
              <a:t>0 &lt; |coefficient| &lt; 100</a:t>
            </a:r>
            <a:r>
              <a:rPr lang="zh-CN" altLang="en-US">
                <a:solidFill>
                  <a:srgbClr val="00539E"/>
                </a:solidFill>
                <a:latin typeface="微软雅黑" panose="020B0503020204020204" pitchFamily="34" charset="-122"/>
                <a:ea typeface="微软雅黑" panose="020B0503020204020204" pitchFamily="34" charset="-122"/>
              </a:rPr>
              <a:t>）</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我们使用</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对生成的</a:t>
            </a:r>
            <a:r>
              <a:rPr lang="en-US" altLang="zh-CN">
                <a:solidFill>
                  <a:srgbClr val="00539E"/>
                </a:solidFill>
                <a:latin typeface="微软雅黑" panose="020B0503020204020204" pitchFamily="34" charset="-122"/>
                <a:ea typeface="微软雅黑" panose="020B0503020204020204" pitchFamily="34" charset="-122"/>
              </a:rPr>
              <a:t>238</a:t>
            </a:r>
            <a:r>
              <a:rPr lang="zh-CN" altLang="en-US">
                <a:solidFill>
                  <a:srgbClr val="00539E"/>
                </a:solidFill>
                <a:latin typeface="微软雅黑" panose="020B0503020204020204" pitchFamily="34" charset="-122"/>
                <a:ea typeface="微软雅黑" panose="020B0503020204020204" pitchFamily="34" charset="-122"/>
              </a:rPr>
              <a:t>个非线性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表达式化简</a:t>
            </a: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1965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C89E4DA-3CC6-40B5-B311-EE860371E46B}"/>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Xyntia</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失败的一些规律</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815F7E2E-48CA-4ABC-B76F-046A2DEDA507}"/>
              </a:ext>
            </a:extLst>
          </p:cNvPr>
          <p:cNvSpPr txBox="1"/>
          <p:nvPr/>
        </p:nvSpPr>
        <p:spPr>
          <a:xfrm>
            <a:off x="440267" y="1230488"/>
            <a:ext cx="6333066" cy="6275885"/>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在生成的</a:t>
            </a:r>
            <a:r>
              <a:rPr lang="en-US" altLang="zh-CN">
                <a:solidFill>
                  <a:srgbClr val="00539E"/>
                </a:solidFill>
                <a:latin typeface="微软雅黑" panose="020B0503020204020204" pitchFamily="34" charset="-122"/>
                <a:ea typeface="微软雅黑" panose="020B0503020204020204" pitchFamily="34" charset="-122"/>
              </a:rPr>
              <a:t>238</a:t>
            </a:r>
            <a:r>
              <a:rPr lang="zh-CN" altLang="en-US">
                <a:solidFill>
                  <a:srgbClr val="00539E"/>
                </a:solidFill>
                <a:latin typeface="微软雅黑" panose="020B0503020204020204" pitchFamily="34" charset="-122"/>
                <a:ea typeface="微软雅黑" panose="020B0503020204020204" pitchFamily="34" charset="-122"/>
              </a:rPr>
              <a:t>个混淆表达式中，</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成功化简了 </a:t>
            </a:r>
            <a:r>
              <a:rPr lang="en-US" altLang="zh-CN">
                <a:solidFill>
                  <a:srgbClr val="00539E"/>
                </a:solidFill>
                <a:latin typeface="微软雅黑" panose="020B0503020204020204" pitchFamily="34" charset="-122"/>
                <a:ea typeface="微软雅黑" panose="020B0503020204020204" pitchFamily="34" charset="-122"/>
              </a:rPr>
              <a:t>95/238 </a:t>
            </a:r>
            <a:r>
              <a:rPr lang="zh-CN" altLang="en-US">
                <a:solidFill>
                  <a:srgbClr val="00539E"/>
                </a:solidFill>
                <a:latin typeface="微软雅黑" panose="020B0503020204020204" pitchFamily="34" charset="-122"/>
                <a:ea typeface="微软雅黑" panose="020B0503020204020204" pitchFamily="34" charset="-122"/>
              </a:rPr>
              <a:t>个</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为原表达式，</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为混淆后表达式</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成功化简的表达式的</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的项系数的平均大小为</a:t>
            </a:r>
            <a:r>
              <a:rPr lang="en-US" altLang="zh-CN">
                <a:solidFill>
                  <a:srgbClr val="00539E"/>
                </a:solidFill>
                <a:latin typeface="微软雅黑" panose="020B0503020204020204" pitchFamily="34" charset="-122"/>
                <a:ea typeface="微软雅黑" panose="020B0503020204020204" pitchFamily="34" charset="-122"/>
              </a:rPr>
              <a:t>3.03</a:t>
            </a: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失败化简得表达式的</a:t>
            </a:r>
            <a:r>
              <a:rPr lang="en-US" altLang="zh-CN" b="1">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的项系数的平均大小为</a:t>
            </a:r>
            <a:r>
              <a:rPr lang="en-US" altLang="zh-CN">
                <a:solidFill>
                  <a:srgbClr val="00539E"/>
                </a:solidFill>
                <a:latin typeface="微软雅黑" panose="020B0503020204020204" pitchFamily="34" charset="-122"/>
                <a:ea typeface="微软雅黑" panose="020B0503020204020204" pitchFamily="34" charset="-122"/>
              </a:rPr>
              <a:t>13.26</a:t>
            </a:r>
          </a:p>
          <a:p>
            <a:pPr marL="742950" lvl="1"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的项系数</a:t>
            </a:r>
            <a:r>
              <a:rPr lang="zh-CN" altLang="en-US" b="1">
                <a:solidFill>
                  <a:srgbClr val="00539E"/>
                </a:solidFill>
                <a:latin typeface="微软雅黑" panose="020B0503020204020204" pitchFamily="34" charset="-122"/>
                <a:ea typeface="微软雅黑" panose="020B0503020204020204" pitchFamily="34" charset="-122"/>
              </a:rPr>
              <a:t>与</a:t>
            </a:r>
            <a:r>
              <a:rPr lang="en-US" altLang="zh-CN" b="1">
                <a:solidFill>
                  <a:srgbClr val="00539E"/>
                </a:solidFill>
                <a:latin typeface="微软雅黑" panose="020B0503020204020204" pitchFamily="34" charset="-122"/>
                <a:ea typeface="微软雅黑" panose="020B0503020204020204" pitchFamily="34" charset="-122"/>
              </a:rPr>
              <a:t>Xyntia</a:t>
            </a:r>
            <a:r>
              <a:rPr lang="zh-CN" altLang="en-US" b="1">
                <a:solidFill>
                  <a:srgbClr val="00539E"/>
                </a:solidFill>
                <a:latin typeface="微软雅黑" panose="020B0503020204020204" pitchFamily="34" charset="-122"/>
                <a:ea typeface="微软雅黑" panose="020B0503020204020204" pitchFamily="34" charset="-122"/>
              </a:rPr>
              <a:t>失败的概率呈正相关</a:t>
            </a: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成功化简的表达式的平均输入个数为</a:t>
            </a:r>
            <a:r>
              <a:rPr lang="en-US" altLang="zh-CN">
                <a:solidFill>
                  <a:srgbClr val="00539E"/>
                </a:solidFill>
                <a:latin typeface="微软雅黑" panose="020B0503020204020204" pitchFamily="34" charset="-122"/>
                <a:ea typeface="微软雅黑" panose="020B0503020204020204" pitchFamily="34" charset="-122"/>
              </a:rPr>
              <a:t>2.99</a:t>
            </a:r>
          </a:p>
          <a:p>
            <a:pPr marL="285750" indent="-285750">
              <a:lnSpc>
                <a:spcPct val="150000"/>
              </a:lnSpc>
              <a:buFont typeface="Wingdings" panose="05000000000000000000" pitchFamily="2" charset="2"/>
              <a:buChar char="p"/>
            </a:pPr>
            <a:r>
              <a:rPr lang="zh-CN" altLang="en-US">
                <a:solidFill>
                  <a:srgbClr val="00539E"/>
                </a:solidFill>
                <a:latin typeface="微软雅黑" panose="020B0503020204020204" pitchFamily="34" charset="-122"/>
                <a:ea typeface="微软雅黑" panose="020B0503020204020204" pitchFamily="34" charset="-122"/>
              </a:rPr>
              <a:t>失败化简的表达式的平均输入个数为</a:t>
            </a:r>
            <a:r>
              <a:rPr lang="en-US" altLang="zh-CN">
                <a:solidFill>
                  <a:srgbClr val="00539E"/>
                </a:solidFill>
                <a:latin typeface="微软雅黑" panose="020B0503020204020204" pitchFamily="34" charset="-122"/>
                <a:ea typeface="微软雅黑" panose="020B0503020204020204" pitchFamily="34" charset="-122"/>
              </a:rPr>
              <a:t>2.84</a:t>
            </a:r>
          </a:p>
          <a:p>
            <a:pPr marL="742950" lvl="1"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的输入个数</a:t>
            </a:r>
            <a:r>
              <a:rPr lang="zh-CN" altLang="en-US" b="1">
                <a:solidFill>
                  <a:srgbClr val="00539E"/>
                </a:solidFill>
                <a:latin typeface="微软雅黑" panose="020B0503020204020204" pitchFamily="34" charset="-122"/>
                <a:ea typeface="微软雅黑" panose="020B0503020204020204" pitchFamily="34" charset="-122"/>
              </a:rPr>
              <a:t>与</a:t>
            </a:r>
            <a:r>
              <a:rPr lang="en-US" altLang="zh-CN" b="1">
                <a:solidFill>
                  <a:srgbClr val="00539E"/>
                </a:solidFill>
                <a:latin typeface="微软雅黑" panose="020B0503020204020204" pitchFamily="34" charset="-122"/>
                <a:ea typeface="微软雅黑" panose="020B0503020204020204" pitchFamily="34" charset="-122"/>
              </a:rPr>
              <a:t>Xyntia</a:t>
            </a:r>
            <a:r>
              <a:rPr lang="zh-CN" altLang="en-US" b="1">
                <a:solidFill>
                  <a:srgbClr val="00539E"/>
                </a:solidFill>
                <a:latin typeface="微软雅黑" panose="020B0503020204020204" pitchFamily="34" charset="-122"/>
                <a:ea typeface="微软雅黑" panose="020B0503020204020204" pitchFamily="34" charset="-122"/>
              </a:rPr>
              <a:t>失败的概率无明显关系</a:t>
            </a: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b="1">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b="1">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zh-CN" altLang="en-US" b="1">
              <a:solidFill>
                <a:srgbClr val="00539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61CB0BA-74DE-4735-808B-0C7A9A529DD5}"/>
              </a:ext>
            </a:extLst>
          </p:cNvPr>
          <p:cNvPicPr>
            <a:picLocks noChangeAspect="1"/>
          </p:cNvPicPr>
          <p:nvPr/>
        </p:nvPicPr>
        <p:blipFill>
          <a:blip r:embed="rId2"/>
          <a:stretch>
            <a:fillRect/>
          </a:stretch>
        </p:blipFill>
        <p:spPr>
          <a:xfrm>
            <a:off x="7087129" y="1187979"/>
            <a:ext cx="2962275" cy="2314575"/>
          </a:xfrm>
          <a:prstGeom prst="rect">
            <a:avLst/>
          </a:prstGeom>
        </p:spPr>
      </p:pic>
      <p:sp>
        <p:nvSpPr>
          <p:cNvPr id="6" name="文本框 5">
            <a:extLst>
              <a:ext uri="{FF2B5EF4-FFF2-40B4-BE49-F238E27FC236}">
                <a16:creationId xmlns:a16="http://schemas.microsoft.com/office/drawing/2014/main" id="{3C048C44-A754-411D-B7D3-A73F22CDFEAF}"/>
              </a:ext>
            </a:extLst>
          </p:cNvPr>
          <p:cNvSpPr txBox="1"/>
          <p:nvPr/>
        </p:nvSpPr>
        <p:spPr>
          <a:xfrm>
            <a:off x="10182578" y="2065867"/>
            <a:ext cx="1580444"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失败的</a:t>
            </a:r>
            <a:r>
              <a:rPr lang="en-US" altLang="zh-CN">
                <a:solidFill>
                  <a:srgbClr val="00539E"/>
                </a:solidFill>
                <a:latin typeface="微软雅黑" panose="020B0503020204020204" pitchFamily="34" charset="-122"/>
                <a:ea typeface="微软雅黑" panose="020B0503020204020204" pitchFamily="34" charset="-122"/>
              </a:rPr>
              <a:t>expr</a:t>
            </a:r>
            <a:endParaRPr lang="zh-CN" altLang="en-US">
              <a:solidFill>
                <a:srgbClr val="00539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70D31514-0BFA-4E1E-B877-D65C90592522}"/>
              </a:ext>
            </a:extLst>
          </p:cNvPr>
          <p:cNvPicPr>
            <a:picLocks noChangeAspect="1"/>
          </p:cNvPicPr>
          <p:nvPr/>
        </p:nvPicPr>
        <p:blipFill>
          <a:blip r:embed="rId3"/>
          <a:stretch>
            <a:fillRect/>
          </a:stretch>
        </p:blipFill>
        <p:spPr>
          <a:xfrm>
            <a:off x="7056084" y="3968044"/>
            <a:ext cx="3114675" cy="1676400"/>
          </a:xfrm>
          <a:prstGeom prst="rect">
            <a:avLst/>
          </a:prstGeom>
        </p:spPr>
      </p:pic>
      <p:sp>
        <p:nvSpPr>
          <p:cNvPr id="8" name="文本框 7">
            <a:extLst>
              <a:ext uri="{FF2B5EF4-FFF2-40B4-BE49-F238E27FC236}">
                <a16:creationId xmlns:a16="http://schemas.microsoft.com/office/drawing/2014/main" id="{348EC61C-451C-4DA2-8179-0BB8AFA30968}"/>
              </a:ext>
            </a:extLst>
          </p:cNvPr>
          <p:cNvSpPr txBox="1"/>
          <p:nvPr/>
        </p:nvSpPr>
        <p:spPr>
          <a:xfrm>
            <a:off x="10233378" y="4295423"/>
            <a:ext cx="1580444" cy="369332"/>
          </a:xfrm>
          <a:prstGeom prst="rect">
            <a:avLst/>
          </a:prstGeom>
          <a:noFill/>
        </p:spPr>
        <p:txBody>
          <a:bodyPr wrap="square" rtlCol="0">
            <a:spAutoFit/>
          </a:bodyPr>
          <a:lstStyle/>
          <a:p>
            <a:r>
              <a:rPr lang="zh-CN" altLang="en-US">
                <a:solidFill>
                  <a:srgbClr val="00539E"/>
                </a:solidFill>
                <a:latin typeface="微软雅黑" panose="020B0503020204020204" pitchFamily="34" charset="-122"/>
                <a:ea typeface="微软雅黑" panose="020B0503020204020204" pitchFamily="34" charset="-122"/>
              </a:rPr>
              <a:t>成功的</a:t>
            </a:r>
            <a:r>
              <a:rPr lang="en-US" altLang="zh-CN">
                <a:solidFill>
                  <a:srgbClr val="00539E"/>
                </a:solidFill>
                <a:latin typeface="微软雅黑" panose="020B0503020204020204" pitchFamily="34" charset="-122"/>
                <a:ea typeface="微软雅黑" panose="020B0503020204020204" pitchFamily="34" charset="-122"/>
              </a:rPr>
              <a:t>expr</a:t>
            </a:r>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6199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98D38F-08CF-480F-A8B6-2BEB0B18ADB6}"/>
              </a:ext>
            </a:extLst>
          </p:cNvPr>
          <p:cNvSpPr/>
          <p:nvPr/>
        </p:nvSpPr>
        <p:spPr>
          <a:xfrm>
            <a:off x="1152000" y="288000"/>
            <a:ext cx="8481098"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利用规律构造 </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VM Handler </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击败</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Xyntia</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7F276728-E240-4AF7-ADD2-DBC34751F255}"/>
              </a:ext>
            </a:extLst>
          </p:cNvPr>
          <p:cNvSpPr txBox="1"/>
          <p:nvPr/>
        </p:nvSpPr>
        <p:spPr>
          <a:xfrm>
            <a:off x="627321" y="1020726"/>
            <a:ext cx="10632558" cy="45890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我们通过实验寻找到了令</a:t>
            </a: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失效的规律，那就是</a:t>
            </a:r>
            <a:r>
              <a:rPr lang="en-US" altLang="zh-CN">
                <a:solidFill>
                  <a:srgbClr val="00539E"/>
                </a:solidFill>
                <a:latin typeface="微软雅黑" panose="020B0503020204020204" pitchFamily="34" charset="-122"/>
                <a:ea typeface="微软雅黑" panose="020B0503020204020204" pitchFamily="34" charset="-122"/>
              </a:rPr>
              <a:t>expr</a:t>
            </a:r>
            <a:r>
              <a:rPr lang="zh-CN" altLang="en-US">
                <a:solidFill>
                  <a:srgbClr val="00539E"/>
                </a:solidFill>
                <a:latin typeface="微软雅黑" panose="020B0503020204020204" pitchFamily="34" charset="-122"/>
                <a:ea typeface="微软雅黑" panose="020B0503020204020204" pitchFamily="34" charset="-122"/>
              </a:rPr>
              <a:t>项系数较大的</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表达式</a:t>
            </a:r>
            <a:endParaRPr lang="en-US" altLang="zh-CN">
              <a:solidFill>
                <a:srgbClr val="00539E"/>
              </a:solidFill>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94CAB77F-EEF2-42D3-BB93-3D787A97B6EF}"/>
              </a:ext>
            </a:extLst>
          </p:cNvPr>
          <p:cNvSpPr/>
          <p:nvPr/>
        </p:nvSpPr>
        <p:spPr>
          <a:xfrm>
            <a:off x="871869" y="2169041"/>
            <a:ext cx="1160131" cy="3596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8x+11y</a:t>
            </a:r>
            <a:endParaRPr lang="zh-CN"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8CDFD66-02A7-438C-B84A-16C4C3868557}"/>
              </a:ext>
            </a:extLst>
          </p:cNvPr>
          <p:cNvSpPr txBox="1"/>
          <p:nvPr/>
        </p:nvSpPr>
        <p:spPr>
          <a:xfrm>
            <a:off x="2077287" y="2191619"/>
            <a:ext cx="2498651" cy="369332"/>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VM_ADD1(x, y)</a:t>
            </a:r>
            <a:endParaRPr lang="zh-CN" altLang="en-US">
              <a:solidFill>
                <a:srgbClr val="00539E"/>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4E2B9694-F4D2-4CFB-B568-816922B5E5FE}"/>
              </a:ext>
            </a:extLst>
          </p:cNvPr>
          <p:cNvGrpSpPr/>
          <p:nvPr/>
        </p:nvGrpSpPr>
        <p:grpSpPr>
          <a:xfrm>
            <a:off x="875412" y="4735039"/>
            <a:ext cx="3694094" cy="369984"/>
            <a:chOff x="875412" y="2863707"/>
            <a:chExt cx="3694094" cy="369984"/>
          </a:xfrm>
        </p:grpSpPr>
        <p:sp>
          <p:nvSpPr>
            <p:cNvPr id="5" name="矩形: 圆角 4">
              <a:extLst>
                <a:ext uri="{FF2B5EF4-FFF2-40B4-BE49-F238E27FC236}">
                  <a16:creationId xmlns:a16="http://schemas.microsoft.com/office/drawing/2014/main" id="{00E9D805-FC0F-417E-A0C9-8558208DED2B}"/>
                </a:ext>
              </a:extLst>
            </p:cNvPr>
            <p:cNvSpPr/>
            <p:nvPr/>
          </p:nvSpPr>
          <p:spPr>
            <a:xfrm>
              <a:off x="875412" y="2863707"/>
              <a:ext cx="1179166" cy="3562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latin typeface="微软雅黑" panose="020B0503020204020204" pitchFamily="34" charset="-122"/>
                  <a:ea typeface="微软雅黑" panose="020B0503020204020204" pitchFamily="34" charset="-122"/>
                </a:rPr>
                <a:t>10x+13y</a:t>
              </a:r>
              <a:endParaRPr lang="zh-CN"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D26F091-BCC2-4AA1-ACBC-71760E04D47A}"/>
                </a:ext>
              </a:extLst>
            </p:cNvPr>
            <p:cNvSpPr txBox="1"/>
            <p:nvPr/>
          </p:nvSpPr>
          <p:spPr>
            <a:xfrm>
              <a:off x="2070855" y="2864359"/>
              <a:ext cx="2498651" cy="369332"/>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VM_ADD2(x, y)</a:t>
              </a:r>
              <a:endParaRPr lang="zh-CN" altLang="en-US">
                <a:solidFill>
                  <a:srgbClr val="00539E"/>
                </a:solidFill>
                <a:latin typeface="微软雅黑" panose="020B0503020204020204" pitchFamily="34" charset="-122"/>
                <a:ea typeface="微软雅黑" panose="020B0503020204020204" pitchFamily="34" charset="-122"/>
              </a:endParaRPr>
            </a:p>
          </p:txBody>
        </p:sp>
      </p:grpSp>
      <p:pic>
        <p:nvPicPr>
          <p:cNvPr id="8" name="图片 7">
            <a:extLst>
              <a:ext uri="{FF2B5EF4-FFF2-40B4-BE49-F238E27FC236}">
                <a16:creationId xmlns:a16="http://schemas.microsoft.com/office/drawing/2014/main" id="{36407A23-C055-4C27-B423-175299257291}"/>
              </a:ext>
            </a:extLst>
          </p:cNvPr>
          <p:cNvPicPr>
            <a:picLocks noChangeAspect="1"/>
          </p:cNvPicPr>
          <p:nvPr/>
        </p:nvPicPr>
        <p:blipFill>
          <a:blip r:embed="rId2"/>
          <a:stretch>
            <a:fillRect/>
          </a:stretch>
        </p:blipFill>
        <p:spPr>
          <a:xfrm>
            <a:off x="4143486" y="1840319"/>
            <a:ext cx="3160886" cy="1402612"/>
          </a:xfrm>
          <a:prstGeom prst="rect">
            <a:avLst/>
          </a:prstGeom>
        </p:spPr>
      </p:pic>
      <p:pic>
        <p:nvPicPr>
          <p:cNvPr id="10" name="图片 9">
            <a:extLst>
              <a:ext uri="{FF2B5EF4-FFF2-40B4-BE49-F238E27FC236}">
                <a16:creationId xmlns:a16="http://schemas.microsoft.com/office/drawing/2014/main" id="{02CFA1F4-76DD-4FA1-9321-B74F9203F719}"/>
              </a:ext>
            </a:extLst>
          </p:cNvPr>
          <p:cNvPicPr>
            <a:picLocks noChangeAspect="1"/>
          </p:cNvPicPr>
          <p:nvPr/>
        </p:nvPicPr>
        <p:blipFill>
          <a:blip r:embed="rId3"/>
          <a:stretch>
            <a:fillRect/>
          </a:stretch>
        </p:blipFill>
        <p:spPr>
          <a:xfrm>
            <a:off x="4155225" y="4277390"/>
            <a:ext cx="3191873" cy="1432057"/>
          </a:xfrm>
          <a:prstGeom prst="rect">
            <a:avLst/>
          </a:prstGeom>
        </p:spPr>
      </p:pic>
      <p:sp>
        <p:nvSpPr>
          <p:cNvPr id="11" name="文本框 10">
            <a:extLst>
              <a:ext uri="{FF2B5EF4-FFF2-40B4-BE49-F238E27FC236}">
                <a16:creationId xmlns:a16="http://schemas.microsoft.com/office/drawing/2014/main" id="{0DDBDA36-B00D-4093-847C-9A3556AFCD2C}"/>
              </a:ext>
            </a:extLst>
          </p:cNvPr>
          <p:cNvSpPr txBox="1"/>
          <p:nvPr/>
        </p:nvSpPr>
        <p:spPr>
          <a:xfrm>
            <a:off x="7676708" y="2562446"/>
            <a:ext cx="4316818" cy="1477328"/>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x</a:t>
            </a:r>
            <a:r>
              <a:rPr lang="zh-CN" altLang="en-US">
                <a:solidFill>
                  <a:srgbClr val="00539E"/>
                </a:solidFill>
                <a:latin typeface="微软雅黑" panose="020B0503020204020204" pitchFamily="34" charset="-122"/>
                <a:ea typeface="微软雅黑" panose="020B0503020204020204" pitchFamily="34" charset="-122"/>
              </a:rPr>
              <a:t> </a:t>
            </a:r>
            <a:r>
              <a:rPr lang="en-US" altLang="zh-CN">
                <a:solidFill>
                  <a:srgbClr val="00539E"/>
                </a:solidFill>
                <a:latin typeface="微软雅黑" panose="020B0503020204020204" pitchFamily="34" charset="-122"/>
                <a:ea typeface="微软雅黑" panose="020B0503020204020204" pitchFamily="34" charset="-122"/>
              </a:rPr>
              <a:t>+ y</a:t>
            </a:r>
          </a:p>
          <a:p>
            <a:endParaRPr lang="en-US" altLang="zh-CN">
              <a:solidFill>
                <a:srgbClr val="00539E"/>
              </a:solidFill>
              <a:latin typeface="微软雅黑" panose="020B0503020204020204" pitchFamily="34" charset="-122"/>
              <a:ea typeface="微软雅黑" panose="020B0503020204020204" pitchFamily="34" charset="-122"/>
            </a:endParaRPr>
          </a:p>
          <a:p>
            <a:r>
              <a:rPr lang="en-US" altLang="zh-CN">
                <a:solidFill>
                  <a:srgbClr val="00539E"/>
                </a:solidFill>
                <a:latin typeface="微软雅黑" panose="020B0503020204020204" pitchFamily="34" charset="-122"/>
                <a:ea typeface="微软雅黑" panose="020B0503020204020204" pitchFamily="34" charset="-122"/>
              </a:rPr>
              <a:t>= &gt;</a:t>
            </a:r>
          </a:p>
          <a:p>
            <a:endParaRPr lang="en-US" altLang="zh-CN">
              <a:solidFill>
                <a:srgbClr val="00539E"/>
              </a:solidFill>
              <a:latin typeface="微软雅黑" panose="020B0503020204020204" pitchFamily="34" charset="-122"/>
              <a:ea typeface="微软雅黑" panose="020B0503020204020204" pitchFamily="34" charset="-122"/>
            </a:endParaRPr>
          </a:p>
          <a:p>
            <a:r>
              <a:rPr lang="en-US" altLang="zh-CN">
                <a:solidFill>
                  <a:srgbClr val="00539E"/>
                </a:solidFill>
                <a:latin typeface="微软雅黑" panose="020B0503020204020204" pitchFamily="34" charset="-122"/>
                <a:ea typeface="微软雅黑" panose="020B0503020204020204" pitchFamily="34" charset="-122"/>
              </a:rPr>
              <a:t>(VM_ADD2(x, y) – VM_ADD1(x,y)) / 2</a:t>
            </a:r>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6821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33ACFE64-A2F1-4FFA-8E10-673BFC8B8A0E}"/>
              </a:ext>
            </a:extLst>
          </p:cNvPr>
          <p:cNvGrpSpPr/>
          <p:nvPr/>
        </p:nvGrpSpPr>
        <p:grpSpPr>
          <a:xfrm>
            <a:off x="0" y="2648165"/>
            <a:ext cx="12192000" cy="1459811"/>
            <a:chOff x="0" y="3122299"/>
            <a:chExt cx="12192000" cy="1459811"/>
          </a:xfrm>
        </p:grpSpPr>
        <p:sp>
          <p:nvSpPr>
            <p:cNvPr id="2" name="文本框 1">
              <a:extLst>
                <a:ext uri="{FF2B5EF4-FFF2-40B4-BE49-F238E27FC236}">
                  <a16:creationId xmlns:a16="http://schemas.microsoft.com/office/drawing/2014/main" id="{5463E1A4-2AA6-42F2-84AA-CD60DA4A6D1C}"/>
                </a:ext>
              </a:extLst>
            </p:cNvPr>
            <p:cNvSpPr txBox="1"/>
            <p:nvPr/>
          </p:nvSpPr>
          <p:spPr>
            <a:xfrm>
              <a:off x="0" y="3122299"/>
              <a:ext cx="12192000" cy="646331"/>
            </a:xfrm>
            <a:prstGeom prst="rect">
              <a:avLst/>
            </a:prstGeom>
            <a:noFill/>
          </p:spPr>
          <p:txBody>
            <a:bodyPr wrap="square" rtlCol="0">
              <a:spAutoFit/>
            </a:bodyPr>
            <a:lstStyle/>
            <a:p>
              <a:pPr algn="ctr"/>
              <a:r>
                <a:rPr lang="zh-CN" altLang="en-US" sz="3600">
                  <a:solidFill>
                    <a:srgbClr val="00539E"/>
                  </a:solidFill>
                  <a:latin typeface="微软雅黑" panose="020B0503020204020204" pitchFamily="34" charset="-122"/>
                  <a:ea typeface="微软雅黑" panose="020B0503020204020204" pitchFamily="34" charset="-122"/>
                </a:rPr>
                <a:t>实验</a:t>
              </a:r>
              <a:endParaRPr lang="en-US" altLang="zh-CN" sz="3600">
                <a:solidFill>
                  <a:srgbClr val="00539E"/>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DC3D2FE8-4C55-4FD2-91A6-12189C8EFAA4}"/>
                </a:ext>
              </a:extLst>
            </p:cNvPr>
            <p:cNvCxnSpPr/>
            <p:nvPr/>
          </p:nvCxnSpPr>
          <p:spPr>
            <a:xfrm>
              <a:off x="349955" y="3928534"/>
              <a:ext cx="11446933"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文本框 4">
              <a:extLst>
                <a:ext uri="{FF2B5EF4-FFF2-40B4-BE49-F238E27FC236}">
                  <a16:creationId xmlns:a16="http://schemas.microsoft.com/office/drawing/2014/main" id="{D7AFB431-C32F-488A-8943-534B57172C6A}"/>
                </a:ext>
              </a:extLst>
            </p:cNvPr>
            <p:cNvSpPr txBox="1"/>
            <p:nvPr/>
          </p:nvSpPr>
          <p:spPr>
            <a:xfrm>
              <a:off x="0" y="4120445"/>
              <a:ext cx="12192000" cy="461665"/>
            </a:xfrm>
            <a:prstGeom prst="rect">
              <a:avLst/>
            </a:prstGeom>
            <a:noFill/>
          </p:spPr>
          <p:txBody>
            <a:bodyPr wrap="square" rtlCol="0">
              <a:spAutoFit/>
            </a:bodyPr>
            <a:lstStyle/>
            <a:p>
              <a:pPr algn="ctr"/>
              <a:r>
                <a:rPr lang="zh-CN" altLang="en-US" sz="2400">
                  <a:solidFill>
                    <a:srgbClr val="00539E"/>
                  </a:solidFill>
                  <a:latin typeface="微软雅黑" panose="020B0503020204020204" pitchFamily="34" charset="-122"/>
                  <a:ea typeface="微软雅黑" panose="020B0503020204020204" pitchFamily="34" charset="-122"/>
                </a:rPr>
                <a:t>实验验证我们提出的混淆方法是否能有效抵抗</a:t>
              </a:r>
              <a:r>
                <a:rPr lang="en-US" altLang="zh-CN" sz="2400">
                  <a:solidFill>
                    <a:srgbClr val="00539E"/>
                  </a:solidFill>
                  <a:latin typeface="微软雅黑" panose="020B0503020204020204" pitchFamily="34" charset="-122"/>
                  <a:ea typeface="微软雅黑" panose="020B0503020204020204" pitchFamily="34" charset="-122"/>
                </a:rPr>
                <a:t>SOTA</a:t>
              </a:r>
              <a:r>
                <a:rPr lang="zh-CN" altLang="en-US" sz="2400">
                  <a:solidFill>
                    <a:srgbClr val="00539E"/>
                  </a:solidFill>
                  <a:latin typeface="微软雅黑" panose="020B0503020204020204" pitchFamily="34" charset="-122"/>
                  <a:ea typeface="微软雅黑" panose="020B0503020204020204" pitchFamily="34" charset="-122"/>
                </a:rPr>
                <a:t>反混淆方法</a:t>
              </a:r>
            </a:p>
          </p:txBody>
        </p:sp>
      </p:grpSp>
    </p:spTree>
    <p:extLst>
      <p:ext uri="{BB962C8B-B14F-4D97-AF65-F5344CB8AC3E}">
        <p14:creationId xmlns:p14="http://schemas.microsoft.com/office/powerpoint/2010/main" val="2922422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1A3E2E-C263-4676-A801-1BA47D6551D7}"/>
              </a:ext>
            </a:extLst>
          </p:cNvPr>
          <p:cNvSpPr/>
          <p:nvPr/>
        </p:nvSpPr>
        <p:spPr>
          <a:xfrm>
            <a:off x="1152000" y="288000"/>
            <a:ext cx="8481098"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抵抗符号执行</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7327F62-86CB-416B-8914-C668FB98480A}"/>
              </a:ext>
            </a:extLst>
          </p:cNvPr>
          <p:cNvSpPr txBox="1"/>
          <p:nvPr/>
        </p:nvSpPr>
        <p:spPr>
          <a:xfrm>
            <a:off x="1196622" y="1377244"/>
            <a:ext cx="10103556" cy="5029390"/>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我们使用以往研究提供的包含</a:t>
            </a:r>
            <a:r>
              <a:rPr lang="en-US" altLang="zh-CN">
                <a:solidFill>
                  <a:srgbClr val="00539E"/>
                </a:solidFill>
                <a:latin typeface="微软雅黑" panose="020B0503020204020204" pitchFamily="34" charset="-122"/>
                <a:ea typeface="微软雅黑" panose="020B0503020204020204" pitchFamily="34" charset="-122"/>
              </a:rPr>
              <a:t>15</a:t>
            </a:r>
            <a:r>
              <a:rPr lang="zh-CN" altLang="en-US">
                <a:solidFill>
                  <a:srgbClr val="00539E"/>
                </a:solidFill>
                <a:latin typeface="微软雅黑" panose="020B0503020204020204" pitchFamily="34" charset="-122"/>
                <a:ea typeface="微软雅黑" panose="020B0503020204020204" pitchFamily="34" charset="-122"/>
              </a:rPr>
              <a:t>个</a:t>
            </a:r>
            <a:r>
              <a:rPr lang="en-US" altLang="zh-CN">
                <a:solidFill>
                  <a:srgbClr val="00539E"/>
                </a:solidFill>
                <a:latin typeface="微软雅黑" panose="020B0503020204020204" pitchFamily="34" charset="-122"/>
                <a:ea typeface="微软雅黑" panose="020B0503020204020204" pitchFamily="34" charset="-122"/>
              </a:rPr>
              <a:t>C</a:t>
            </a:r>
            <a:r>
              <a:rPr lang="zh-CN" altLang="en-US">
                <a:solidFill>
                  <a:srgbClr val="00539E"/>
                </a:solidFill>
                <a:latin typeface="微软雅黑" panose="020B0503020204020204" pitchFamily="34" charset="-122"/>
                <a:ea typeface="微软雅黑" panose="020B0503020204020204" pitchFamily="34" charset="-122"/>
              </a:rPr>
              <a:t>程序的数据集验证我们方法的有效性</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这</a:t>
            </a:r>
            <a:r>
              <a:rPr lang="en-US" altLang="zh-CN">
                <a:solidFill>
                  <a:srgbClr val="00539E"/>
                </a:solidFill>
                <a:latin typeface="微软雅黑" panose="020B0503020204020204" pitchFamily="34" charset="-122"/>
                <a:ea typeface="微软雅黑" panose="020B0503020204020204" pitchFamily="34" charset="-122"/>
              </a:rPr>
              <a:t>15</a:t>
            </a:r>
            <a:r>
              <a:rPr lang="zh-CN" altLang="en-US">
                <a:solidFill>
                  <a:srgbClr val="00539E"/>
                </a:solidFill>
                <a:latin typeface="微软雅黑" panose="020B0503020204020204" pitchFamily="34" charset="-122"/>
                <a:ea typeface="微软雅黑" panose="020B0503020204020204" pitchFamily="34" charset="-122"/>
              </a:rPr>
              <a:t>个</a:t>
            </a:r>
            <a:r>
              <a:rPr lang="en-US" altLang="zh-CN">
                <a:solidFill>
                  <a:srgbClr val="00539E"/>
                </a:solidFill>
                <a:latin typeface="微软雅黑" panose="020B0503020204020204" pitchFamily="34" charset="-122"/>
                <a:ea typeface="微软雅黑" panose="020B0503020204020204" pitchFamily="34" charset="-122"/>
              </a:rPr>
              <a:t>C</a:t>
            </a:r>
            <a:r>
              <a:rPr lang="zh-CN" altLang="en-US">
                <a:solidFill>
                  <a:srgbClr val="00539E"/>
                </a:solidFill>
                <a:latin typeface="微软雅黑" panose="020B0503020204020204" pitchFamily="34" charset="-122"/>
                <a:ea typeface="微软雅黑" panose="020B0503020204020204" pitchFamily="34" charset="-122"/>
              </a:rPr>
              <a:t>程序都包括两种状态：打印出</a:t>
            </a:r>
            <a:r>
              <a:rPr lang="en-US" altLang="zh-CN">
                <a:solidFill>
                  <a:srgbClr val="00539E"/>
                </a:solidFill>
                <a:latin typeface="微软雅黑" panose="020B0503020204020204" pitchFamily="34" charset="-122"/>
                <a:ea typeface="微软雅黑" panose="020B0503020204020204" pitchFamily="34" charset="-122"/>
              </a:rPr>
              <a:t>Win</a:t>
            </a:r>
            <a:r>
              <a:rPr lang="zh-CN" altLang="en-US">
                <a:solidFill>
                  <a:srgbClr val="00539E"/>
                </a:solidFill>
                <a:latin typeface="微软雅黑" panose="020B0503020204020204" pitchFamily="34" charset="-122"/>
                <a:ea typeface="微软雅黑" panose="020B0503020204020204" pitchFamily="34" charset="-122"/>
              </a:rPr>
              <a:t>或</a:t>
            </a:r>
            <a:r>
              <a:rPr lang="en-US" altLang="zh-CN">
                <a:solidFill>
                  <a:srgbClr val="00539E"/>
                </a:solidFill>
                <a:latin typeface="微软雅黑" panose="020B0503020204020204" pitchFamily="34" charset="-122"/>
                <a:ea typeface="微软雅黑" panose="020B0503020204020204" pitchFamily="34" charset="-122"/>
              </a:rPr>
              <a:t>Lose</a:t>
            </a:r>
            <a:r>
              <a:rPr lang="zh-CN" altLang="en-US">
                <a:solidFill>
                  <a:srgbClr val="00539E"/>
                </a:solidFill>
                <a:latin typeface="微软雅黑" panose="020B0503020204020204" pitchFamily="34" charset="-122"/>
                <a:ea typeface="微软雅黑" panose="020B0503020204020204" pitchFamily="34" charset="-122"/>
              </a:rPr>
              <a:t>字符串，我们使用我们提出的混淆方法对它们进行混淆，而后使用符号执行工具攻击它们，若超过</a:t>
            </a:r>
            <a:r>
              <a:rPr lang="en-US" altLang="zh-CN">
                <a:solidFill>
                  <a:srgbClr val="00539E"/>
                </a:solidFill>
                <a:latin typeface="微软雅黑" panose="020B0503020204020204" pitchFamily="34" charset="-122"/>
                <a:ea typeface="微软雅黑" panose="020B0503020204020204" pitchFamily="34" charset="-122"/>
              </a:rPr>
              <a:t>1h</a:t>
            </a:r>
            <a:r>
              <a:rPr lang="zh-CN" altLang="en-US">
                <a:solidFill>
                  <a:srgbClr val="00539E"/>
                </a:solidFill>
                <a:latin typeface="微软雅黑" panose="020B0503020204020204" pitchFamily="34" charset="-122"/>
                <a:ea typeface="微软雅黑" panose="020B0503020204020204" pitchFamily="34" charset="-122"/>
              </a:rPr>
              <a:t>无结果返回或者无法找到</a:t>
            </a:r>
            <a:r>
              <a:rPr lang="en-US" altLang="zh-CN">
                <a:solidFill>
                  <a:srgbClr val="00539E"/>
                </a:solidFill>
                <a:latin typeface="微软雅黑" panose="020B0503020204020204" pitchFamily="34" charset="-122"/>
                <a:ea typeface="微软雅黑" panose="020B0503020204020204" pitchFamily="34" charset="-122"/>
              </a:rPr>
              <a:t>Win</a:t>
            </a:r>
            <a:r>
              <a:rPr lang="zh-CN" altLang="en-US">
                <a:solidFill>
                  <a:srgbClr val="00539E"/>
                </a:solidFill>
                <a:latin typeface="微软雅黑" panose="020B0503020204020204" pitchFamily="34" charset="-122"/>
                <a:ea typeface="微软雅黑" panose="020B0503020204020204" pitchFamily="34" charset="-122"/>
              </a:rPr>
              <a:t>路径则认为攻击失败</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整数分解难题混淆：</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成功攻击 </a:t>
            </a:r>
            <a:r>
              <a:rPr lang="en-US" altLang="zh-CN">
                <a:solidFill>
                  <a:srgbClr val="00539E"/>
                </a:solidFill>
                <a:latin typeface="微软雅黑" panose="020B0503020204020204" pitchFamily="34" charset="-122"/>
                <a:ea typeface="微软雅黑" panose="020B0503020204020204" pitchFamily="34" charset="-122"/>
              </a:rPr>
              <a:t>0 / 15</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去符号化混淆：</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成功攻击 </a:t>
            </a:r>
            <a:r>
              <a:rPr lang="en-US" altLang="zh-CN">
                <a:solidFill>
                  <a:srgbClr val="00539E"/>
                </a:solidFill>
                <a:latin typeface="微软雅黑" panose="020B0503020204020204" pitchFamily="34" charset="-122"/>
                <a:ea typeface="微软雅黑" panose="020B0503020204020204" pitchFamily="34" charset="-122"/>
              </a:rPr>
              <a:t>0 / 15	// </a:t>
            </a:r>
            <a:r>
              <a:rPr lang="zh-CN" altLang="en-US">
                <a:solidFill>
                  <a:srgbClr val="00539E"/>
                </a:solidFill>
                <a:latin typeface="微软雅黑" panose="020B0503020204020204" pitchFamily="34" charset="-122"/>
                <a:ea typeface="微软雅黑" panose="020B0503020204020204" pitchFamily="34" charset="-122"/>
              </a:rPr>
              <a:t>符号执行工具会使用具体值代替符号值</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轻量级哈希函数混淆：</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成功攻击 </a:t>
            </a:r>
            <a:r>
              <a:rPr lang="en-US" altLang="zh-CN">
                <a:solidFill>
                  <a:srgbClr val="00539E"/>
                </a:solidFill>
                <a:latin typeface="微软雅黑" panose="020B0503020204020204" pitchFamily="34" charset="-122"/>
                <a:ea typeface="微软雅黑" panose="020B0503020204020204" pitchFamily="34" charset="-122"/>
              </a:rPr>
              <a:t>0 / 15</a:t>
            </a:r>
          </a:p>
          <a:p>
            <a:pPr marL="285750" indent="-285750">
              <a:lnSpc>
                <a:spcPct val="150000"/>
              </a:lnSpc>
              <a:buFont typeface="Wingdings" panose="05000000000000000000" pitchFamily="2" charset="2"/>
              <a:buChar char="ü"/>
            </a:pPr>
            <a:r>
              <a:rPr lang="zh-CN" altLang="en-US">
                <a:solidFill>
                  <a:srgbClr val="00539E"/>
                </a:solidFill>
                <a:latin typeface="微软雅黑" panose="020B0503020204020204" pitchFamily="34" charset="-122"/>
                <a:ea typeface="微软雅黑" panose="020B0503020204020204" pitchFamily="34" charset="-122"/>
              </a:rPr>
              <a:t>循环递减混淆：</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成功攻击 </a:t>
            </a:r>
            <a:r>
              <a:rPr lang="en-US" altLang="zh-CN">
                <a:solidFill>
                  <a:srgbClr val="00539E"/>
                </a:solidFill>
                <a:latin typeface="微软雅黑" panose="020B0503020204020204" pitchFamily="34" charset="-122"/>
                <a:ea typeface="微软雅黑" panose="020B0503020204020204" pitchFamily="34" charset="-122"/>
              </a:rPr>
              <a:t>0 / 15</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对于循环递减混淆，我们还做了一组附加实验，使用</a:t>
            </a:r>
            <a:r>
              <a:rPr lang="en-US" altLang="zh-CN">
                <a:solidFill>
                  <a:srgbClr val="00539E"/>
                </a:solidFill>
                <a:latin typeface="微软雅黑" panose="020B0503020204020204" pitchFamily="34" charset="-122"/>
                <a:ea typeface="微软雅黑" panose="020B0503020204020204" pitchFamily="34" charset="-122"/>
              </a:rPr>
              <a:t>Angr</a:t>
            </a:r>
            <a:r>
              <a:rPr lang="zh-CN" altLang="en-US">
                <a:solidFill>
                  <a:srgbClr val="00539E"/>
                </a:solidFill>
                <a:latin typeface="微软雅黑" panose="020B0503020204020204" pitchFamily="34" charset="-122"/>
                <a:ea typeface="微软雅黑" panose="020B0503020204020204" pitchFamily="34" charset="-122"/>
              </a:rPr>
              <a:t>的</a:t>
            </a:r>
            <a:r>
              <a:rPr lang="en-US" altLang="zh-CN">
                <a:solidFill>
                  <a:srgbClr val="00539E"/>
                </a:solidFill>
                <a:latin typeface="微软雅黑" panose="020B0503020204020204" pitchFamily="34" charset="-122"/>
                <a:ea typeface="微软雅黑" panose="020B0503020204020204" pitchFamily="34" charset="-122"/>
              </a:rPr>
              <a:t>Veritesting</a:t>
            </a:r>
            <a:r>
              <a:rPr lang="zh-CN" altLang="en-US">
                <a:solidFill>
                  <a:srgbClr val="00539E"/>
                </a:solidFill>
                <a:latin typeface="微软雅黑" panose="020B0503020204020204" pitchFamily="34" charset="-122"/>
                <a:ea typeface="微软雅黑" panose="020B0503020204020204" pitchFamily="34" charset="-122"/>
              </a:rPr>
              <a:t>特性攻击路径爆炸混淆，成功攻击 </a:t>
            </a:r>
            <a:r>
              <a:rPr lang="en-US" altLang="zh-CN">
                <a:solidFill>
                  <a:srgbClr val="00539E"/>
                </a:solidFill>
                <a:latin typeface="微软雅黑" panose="020B0503020204020204" pitchFamily="34" charset="-122"/>
                <a:ea typeface="微软雅黑" panose="020B0503020204020204" pitchFamily="34" charset="-122"/>
              </a:rPr>
              <a:t>0 / 15</a:t>
            </a:r>
            <a:r>
              <a:rPr lang="zh-CN" altLang="en-US">
                <a:solidFill>
                  <a:srgbClr val="00539E"/>
                </a:solidFill>
                <a:latin typeface="微软雅黑" panose="020B0503020204020204" pitchFamily="34" charset="-122"/>
                <a:ea typeface="微软雅黑" panose="020B0503020204020204" pitchFamily="34" charset="-122"/>
              </a:rPr>
              <a:t>，这表明循环递减混淆也能有效抵抗符号执行工具中缓解路径爆炸的策略</a:t>
            </a: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0772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C4869B-9668-4D38-AC6A-17075F6EAB0F}"/>
              </a:ext>
            </a:extLst>
          </p:cNvPr>
          <p:cNvSpPr/>
          <p:nvPr/>
        </p:nvSpPr>
        <p:spPr>
          <a:xfrm>
            <a:off x="1152000" y="288000"/>
            <a:ext cx="8481098"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抵抗程序合成</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C316CA51-8B8F-4979-8D25-7FC76B8DE831}"/>
              </a:ext>
            </a:extLst>
          </p:cNvPr>
          <p:cNvSpPr txBox="1"/>
          <p:nvPr/>
        </p:nvSpPr>
        <p:spPr>
          <a:xfrm>
            <a:off x="1253067" y="1185332"/>
            <a:ext cx="10216444" cy="3367397"/>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我们随机构造了</a:t>
            </a:r>
            <a:r>
              <a:rPr lang="en-US" altLang="zh-CN">
                <a:solidFill>
                  <a:srgbClr val="00539E"/>
                </a:solidFill>
                <a:latin typeface="微软雅黑" panose="020B0503020204020204" pitchFamily="34" charset="-122"/>
                <a:ea typeface="微软雅黑" panose="020B0503020204020204" pitchFamily="34" charset="-122"/>
              </a:rPr>
              <a:t>100</a:t>
            </a:r>
            <a:r>
              <a:rPr lang="zh-CN" altLang="en-US">
                <a:solidFill>
                  <a:srgbClr val="00539E"/>
                </a:solidFill>
                <a:latin typeface="微软雅黑" panose="020B0503020204020204" pitchFamily="34" charset="-122"/>
                <a:ea typeface="微软雅黑" panose="020B0503020204020204" pitchFamily="34" charset="-122"/>
              </a:rPr>
              <a:t>条 </a:t>
            </a:r>
            <a:r>
              <a:rPr lang="en-US" altLang="zh-CN">
                <a:solidFill>
                  <a:srgbClr val="00539E"/>
                </a:solidFill>
                <a:latin typeface="微软雅黑" panose="020B0503020204020204" pitchFamily="34" charset="-122"/>
                <a:ea typeface="微软雅黑" panose="020B0503020204020204" pitchFamily="34" charset="-122"/>
              </a:rPr>
              <a:t>ax + by, </a:t>
            </a:r>
            <a:r>
              <a:rPr lang="zh-CN" altLang="en-US">
                <a:solidFill>
                  <a:srgbClr val="00539E"/>
                </a:solidFill>
                <a:latin typeface="微软雅黑" panose="020B0503020204020204" pitchFamily="34" charset="-122"/>
                <a:ea typeface="微软雅黑" panose="020B0503020204020204" pitchFamily="34" charset="-122"/>
              </a:rPr>
              <a:t>其中</a:t>
            </a:r>
            <a:r>
              <a:rPr lang="en-US" altLang="zh-CN">
                <a:solidFill>
                  <a:srgbClr val="00539E"/>
                </a:solidFill>
                <a:latin typeface="微软雅黑" panose="020B0503020204020204" pitchFamily="34" charset="-122"/>
                <a:ea typeface="微软雅黑" panose="020B0503020204020204" pitchFamily="34" charset="-122"/>
              </a:rPr>
              <a:t>a, b</a:t>
            </a:r>
            <a:r>
              <a:rPr lang="zh-CN" altLang="en-US">
                <a:solidFill>
                  <a:srgbClr val="00539E"/>
                </a:solidFill>
                <a:latin typeface="微软雅黑" panose="020B0503020204020204" pitchFamily="34" charset="-122"/>
                <a:ea typeface="微软雅黑" panose="020B0503020204020204" pitchFamily="34" charset="-122"/>
              </a:rPr>
              <a:t>互质</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且</a:t>
            </a:r>
            <a:r>
              <a:rPr lang="en-US" altLang="zh-CN">
                <a:solidFill>
                  <a:srgbClr val="00539E"/>
                </a:solidFill>
                <a:latin typeface="微软雅黑" panose="020B0503020204020204" pitchFamily="34" charset="-122"/>
                <a:ea typeface="微软雅黑" panose="020B0503020204020204" pitchFamily="34" charset="-122"/>
              </a:rPr>
              <a:t>|a|, |b| &gt; 5</a:t>
            </a:r>
            <a:r>
              <a:rPr lang="zh-CN" altLang="en-US">
                <a:solidFill>
                  <a:srgbClr val="00539E"/>
                </a:solidFill>
                <a:latin typeface="微软雅黑" panose="020B0503020204020204" pitchFamily="34" charset="-122"/>
                <a:ea typeface="微软雅黑" panose="020B0503020204020204" pitchFamily="34" charset="-122"/>
              </a:rPr>
              <a:t>的表达式，而后随机使用线性</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非线性</a:t>
            </a:r>
            <a:r>
              <a:rPr lang="en-US" altLang="zh-CN">
                <a:solidFill>
                  <a:srgbClr val="00539E"/>
                </a:solidFill>
                <a:latin typeface="微软雅黑" panose="020B0503020204020204" pitchFamily="34" charset="-122"/>
                <a:ea typeface="微软雅黑" panose="020B0503020204020204" pitchFamily="34" charset="-122"/>
              </a:rPr>
              <a:t>MBA</a:t>
            </a:r>
            <a:r>
              <a:rPr lang="zh-CN" altLang="en-US">
                <a:solidFill>
                  <a:srgbClr val="00539E"/>
                </a:solidFill>
                <a:latin typeface="微软雅黑" panose="020B0503020204020204" pitchFamily="34" charset="-122"/>
                <a:ea typeface="微软雅黑" panose="020B0503020204020204" pitchFamily="34" charset="-122"/>
              </a:rPr>
              <a:t>表达式对其进行混淆。而后使用</a:t>
            </a:r>
            <a:r>
              <a:rPr lang="en-US" altLang="zh-CN">
                <a:solidFill>
                  <a:srgbClr val="00539E"/>
                </a:solidFill>
                <a:latin typeface="微软雅黑" panose="020B0503020204020204" pitchFamily="34" charset="-122"/>
                <a:ea typeface="微软雅黑" panose="020B0503020204020204" pitchFamily="34" charset="-122"/>
              </a:rPr>
              <a:t>Xyntia, QSynthesis</a:t>
            </a:r>
            <a:r>
              <a:rPr lang="zh-CN" altLang="en-US">
                <a:solidFill>
                  <a:srgbClr val="00539E"/>
                </a:solidFill>
                <a:latin typeface="微软雅黑" panose="020B0503020204020204" pitchFamily="34" charset="-122"/>
                <a:ea typeface="微软雅黑" panose="020B0503020204020204" pitchFamily="34" charset="-122"/>
              </a:rPr>
              <a:t>化简这</a:t>
            </a:r>
            <a:r>
              <a:rPr lang="en-US" altLang="zh-CN">
                <a:solidFill>
                  <a:srgbClr val="00539E"/>
                </a:solidFill>
                <a:latin typeface="微软雅黑" panose="020B0503020204020204" pitchFamily="34" charset="-122"/>
                <a:ea typeface="微软雅黑" panose="020B0503020204020204" pitchFamily="34" charset="-122"/>
              </a:rPr>
              <a:t>100</a:t>
            </a:r>
            <a:r>
              <a:rPr lang="zh-CN" altLang="en-US">
                <a:solidFill>
                  <a:srgbClr val="00539E"/>
                </a:solidFill>
                <a:latin typeface="微软雅黑" panose="020B0503020204020204" pitchFamily="34" charset="-122"/>
                <a:ea typeface="微软雅黑" panose="020B0503020204020204" pitchFamily="34" charset="-122"/>
              </a:rPr>
              <a:t>条表达式，若超过</a:t>
            </a:r>
            <a:r>
              <a:rPr lang="en-US" altLang="zh-CN">
                <a:solidFill>
                  <a:srgbClr val="00539E"/>
                </a:solidFill>
                <a:latin typeface="微软雅黑" panose="020B0503020204020204" pitchFamily="34" charset="-122"/>
                <a:ea typeface="微软雅黑" panose="020B0503020204020204" pitchFamily="34" charset="-122"/>
              </a:rPr>
              <a:t>5mins</a:t>
            </a:r>
            <a:r>
              <a:rPr lang="zh-CN" altLang="en-US">
                <a:solidFill>
                  <a:srgbClr val="00539E"/>
                </a:solidFill>
                <a:latin typeface="微软雅黑" panose="020B0503020204020204" pitchFamily="34" charset="-122"/>
                <a:ea typeface="微软雅黑" panose="020B0503020204020204" pitchFamily="34" charset="-122"/>
              </a:rPr>
              <a:t>未返回结果，则认为失败</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实验结果</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Xyntia</a:t>
            </a:r>
            <a:r>
              <a:rPr lang="zh-CN" altLang="en-US">
                <a:solidFill>
                  <a:srgbClr val="00539E"/>
                </a:solidFill>
                <a:latin typeface="微软雅黑" panose="020B0503020204020204" pitchFamily="34" charset="-122"/>
                <a:ea typeface="微软雅黑" panose="020B0503020204020204" pitchFamily="34" charset="-122"/>
              </a:rPr>
              <a:t>成功攻击了 </a:t>
            </a:r>
            <a:r>
              <a:rPr lang="en-US" altLang="zh-CN">
                <a:solidFill>
                  <a:srgbClr val="00539E"/>
                </a:solidFill>
                <a:latin typeface="微软雅黑" panose="020B0503020204020204" pitchFamily="34" charset="-122"/>
                <a:ea typeface="微软雅黑" panose="020B0503020204020204" pitchFamily="34" charset="-122"/>
              </a:rPr>
              <a:t>0 / 100</a:t>
            </a:r>
          </a:p>
          <a:p>
            <a:pPr marL="285750" indent="-285750">
              <a:lnSpc>
                <a:spcPct val="150000"/>
              </a:lnSpc>
              <a:buFont typeface="Wingdings" panose="05000000000000000000" pitchFamily="2" charset="2"/>
              <a:buChar char="ü"/>
            </a:pPr>
            <a:r>
              <a:rPr lang="en-US" altLang="zh-CN">
                <a:solidFill>
                  <a:srgbClr val="00539E"/>
                </a:solidFill>
                <a:latin typeface="微软雅黑" panose="020B0503020204020204" pitchFamily="34" charset="-122"/>
                <a:ea typeface="微软雅黑" panose="020B0503020204020204" pitchFamily="34" charset="-122"/>
              </a:rPr>
              <a:t>QSynthesis</a:t>
            </a:r>
            <a:r>
              <a:rPr lang="zh-CN" altLang="en-US">
                <a:solidFill>
                  <a:srgbClr val="00539E"/>
                </a:solidFill>
                <a:latin typeface="微软雅黑" panose="020B0503020204020204" pitchFamily="34" charset="-122"/>
                <a:ea typeface="微软雅黑" panose="020B0503020204020204" pitchFamily="34" charset="-122"/>
              </a:rPr>
              <a:t>成功攻击了 </a:t>
            </a:r>
            <a:r>
              <a:rPr lang="en-US" altLang="zh-CN">
                <a:solidFill>
                  <a:srgbClr val="00539E"/>
                </a:solidFill>
                <a:latin typeface="微软雅黑" panose="020B0503020204020204" pitchFamily="34" charset="-122"/>
                <a:ea typeface="微软雅黑" panose="020B0503020204020204" pitchFamily="34" charset="-122"/>
              </a:rPr>
              <a:t>0 / 100</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9864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098ACF2-0455-47CB-AFB7-8C8ED97883F8}"/>
              </a:ext>
            </a:extLst>
          </p:cNvPr>
          <p:cNvSpPr/>
          <p:nvPr/>
        </p:nvSpPr>
        <p:spPr>
          <a:xfrm>
            <a:off x="1152000" y="288000"/>
            <a:ext cx="8481098"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DWARF Expression</a:t>
            </a: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时间开销</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9DA7792E-A869-4A20-BAFE-CB428AB72B66}"/>
              </a:ext>
            </a:extLst>
          </p:cNvPr>
          <p:cNvPicPr>
            <a:picLocks noChangeAspect="1"/>
          </p:cNvPicPr>
          <p:nvPr/>
        </p:nvPicPr>
        <p:blipFill>
          <a:blip r:embed="rId2"/>
          <a:stretch>
            <a:fillRect/>
          </a:stretch>
        </p:blipFill>
        <p:spPr>
          <a:xfrm>
            <a:off x="1293636" y="1392061"/>
            <a:ext cx="8405461" cy="301271"/>
          </a:xfrm>
          <a:prstGeom prst="rect">
            <a:avLst/>
          </a:prstGeom>
        </p:spPr>
      </p:pic>
      <p:sp>
        <p:nvSpPr>
          <p:cNvPr id="6" name="文本框 5">
            <a:extLst>
              <a:ext uri="{FF2B5EF4-FFF2-40B4-BE49-F238E27FC236}">
                <a16:creationId xmlns:a16="http://schemas.microsoft.com/office/drawing/2014/main" id="{1E3ED320-FC79-42F6-8903-150C1AF1E0BD}"/>
              </a:ext>
            </a:extLst>
          </p:cNvPr>
          <p:cNvSpPr txBox="1"/>
          <p:nvPr/>
        </p:nvSpPr>
        <p:spPr>
          <a:xfrm>
            <a:off x="1320799" y="2246488"/>
            <a:ext cx="9866489" cy="2120902"/>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执行</a:t>
            </a:r>
            <a:r>
              <a:rPr lang="en-US" altLang="zh-CN">
                <a:solidFill>
                  <a:srgbClr val="00539E"/>
                </a:solidFill>
                <a:latin typeface="微软雅黑" panose="020B0503020204020204" pitchFamily="34" charset="-122"/>
                <a:ea typeface="微软雅黑" panose="020B0503020204020204" pitchFamily="34" charset="-122"/>
              </a:rPr>
              <a:t>100</a:t>
            </a:r>
            <a:r>
              <a:rPr lang="zh-CN" altLang="en-US">
                <a:solidFill>
                  <a:srgbClr val="00539E"/>
                </a:solidFill>
                <a:latin typeface="微软雅黑" panose="020B0503020204020204" pitchFamily="34" charset="-122"/>
                <a:ea typeface="微软雅黑" panose="020B0503020204020204" pitchFamily="34" charset="-122"/>
              </a:rPr>
              <a:t>万次，原程序时间开销</a:t>
            </a:r>
            <a:r>
              <a:rPr lang="en-US" altLang="zh-CN">
                <a:solidFill>
                  <a:srgbClr val="00539E"/>
                </a:solidFill>
                <a:latin typeface="微软雅黑" panose="020B0503020204020204" pitchFamily="34" charset="-122"/>
                <a:ea typeface="微软雅黑" panose="020B0503020204020204" pitchFamily="34" charset="-122"/>
              </a:rPr>
              <a:t>0.006s</a:t>
            </a:r>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DWARF Expression</a:t>
            </a:r>
            <a:r>
              <a:rPr lang="zh-CN" altLang="en-US">
                <a:solidFill>
                  <a:srgbClr val="00539E"/>
                </a:solidFill>
                <a:latin typeface="微软雅黑" panose="020B0503020204020204" pitchFamily="34" charset="-122"/>
                <a:ea typeface="微软雅黑" panose="020B0503020204020204" pitchFamily="34" charset="-122"/>
              </a:rPr>
              <a:t>混淆后时间开销</a:t>
            </a:r>
            <a:r>
              <a:rPr lang="en-US" altLang="zh-CN">
                <a:solidFill>
                  <a:srgbClr val="00539E"/>
                </a:solidFill>
                <a:latin typeface="微软雅黑" panose="020B0503020204020204" pitchFamily="34" charset="-122"/>
                <a:ea typeface="微软雅黑" panose="020B0503020204020204" pitchFamily="34" charset="-122"/>
              </a:rPr>
              <a:t>3.112s</a:t>
            </a: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使用</a:t>
            </a:r>
            <a:r>
              <a:rPr lang="en-US" altLang="zh-CN">
                <a:solidFill>
                  <a:srgbClr val="00539E"/>
                </a:solidFill>
                <a:latin typeface="微软雅黑" panose="020B0503020204020204" pitchFamily="34" charset="-122"/>
                <a:ea typeface="微软雅黑" panose="020B0503020204020204" pitchFamily="34" charset="-122"/>
              </a:rPr>
              <a:t>VMProtect 3</a:t>
            </a:r>
            <a:r>
              <a:rPr lang="zh-CN" altLang="en-US">
                <a:solidFill>
                  <a:srgbClr val="00539E"/>
                </a:solidFill>
                <a:latin typeface="微软雅黑" panose="020B0503020204020204" pitchFamily="34" charset="-122"/>
                <a:ea typeface="微软雅黑" panose="020B0503020204020204" pitchFamily="34" charset="-122"/>
              </a:rPr>
              <a:t>最小虚拟化保护后时间开销</a:t>
            </a:r>
            <a:r>
              <a:rPr lang="en-US" altLang="zh-CN">
                <a:solidFill>
                  <a:srgbClr val="00539E"/>
                </a:solidFill>
                <a:latin typeface="微软雅黑" panose="020B0503020204020204" pitchFamily="34" charset="-122"/>
                <a:ea typeface="微软雅黑" panose="020B0503020204020204" pitchFamily="34" charset="-122"/>
              </a:rPr>
              <a:t>5.121s</a:t>
            </a:r>
            <a:r>
              <a:rPr lang="zh-CN" altLang="en-US">
                <a:solidFill>
                  <a:srgbClr val="00539E"/>
                </a:solidFill>
                <a:latin typeface="微软雅黑" panose="020B0503020204020204" pitchFamily="34" charset="-122"/>
                <a:ea typeface="微软雅黑" panose="020B0503020204020204" pitchFamily="34" charset="-122"/>
              </a:rPr>
              <a:t>，时间开销是</a:t>
            </a:r>
            <a:r>
              <a:rPr lang="en-US" altLang="zh-CN">
                <a:solidFill>
                  <a:srgbClr val="00539E"/>
                </a:solidFill>
                <a:latin typeface="微软雅黑" panose="020B0503020204020204" pitchFamily="34" charset="-122"/>
                <a:ea typeface="微软雅黑" panose="020B0503020204020204" pitchFamily="34" charset="-122"/>
              </a:rPr>
              <a:t>850</a:t>
            </a:r>
            <a:r>
              <a:rPr lang="zh-CN" altLang="en-US">
                <a:solidFill>
                  <a:srgbClr val="00539E"/>
                </a:solidFill>
                <a:latin typeface="微软雅黑" panose="020B0503020204020204" pitchFamily="34" charset="-122"/>
                <a:ea typeface="微软雅黑" panose="020B0503020204020204" pitchFamily="34" charset="-122"/>
              </a:rPr>
              <a:t>倍</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a:solidFill>
                  <a:srgbClr val="00539E"/>
                </a:solidFill>
                <a:latin typeface="微软雅黑" panose="020B0503020204020204" pitchFamily="34" charset="-122"/>
                <a:ea typeface="微软雅黑" panose="020B0503020204020204" pitchFamily="34" charset="-122"/>
              </a:rPr>
              <a:t>时间开销大约是</a:t>
            </a:r>
            <a:r>
              <a:rPr lang="en-US" altLang="zh-CN" b="1">
                <a:solidFill>
                  <a:srgbClr val="00539E"/>
                </a:solidFill>
                <a:latin typeface="微软雅黑" panose="020B0503020204020204" pitchFamily="34" charset="-122"/>
                <a:ea typeface="微软雅黑" panose="020B0503020204020204" pitchFamily="34" charset="-122"/>
              </a:rPr>
              <a:t>520</a:t>
            </a:r>
            <a:r>
              <a:rPr lang="zh-CN" altLang="en-US" b="1">
                <a:solidFill>
                  <a:srgbClr val="00539E"/>
                </a:solidFill>
                <a:latin typeface="微软雅黑" panose="020B0503020204020204" pitchFamily="34" charset="-122"/>
                <a:ea typeface="微软雅黑" panose="020B0503020204020204" pitchFamily="34" charset="-122"/>
              </a:rPr>
              <a:t>倍</a:t>
            </a:r>
            <a:endParaRPr lang="en-US" altLang="zh-CN" b="1">
              <a:solidFill>
                <a:srgbClr val="00539E"/>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b="1">
                <a:solidFill>
                  <a:srgbClr val="00539E"/>
                </a:solidFill>
                <a:latin typeface="微软雅黑" panose="020B0503020204020204" pitchFamily="34" charset="-122"/>
                <a:ea typeface="微软雅黑" panose="020B0503020204020204" pitchFamily="34" charset="-122"/>
              </a:rPr>
              <a:t>只保护数条汇编代码，即使只在</a:t>
            </a:r>
            <a:r>
              <a:rPr lang="en-US" altLang="zh-CN" b="1">
                <a:solidFill>
                  <a:srgbClr val="00539E"/>
                </a:solidFill>
                <a:latin typeface="微软雅黑" panose="020B0503020204020204" pitchFamily="34" charset="-122"/>
                <a:ea typeface="微软雅黑" panose="020B0503020204020204" pitchFamily="34" charset="-122"/>
              </a:rPr>
              <a:t>Trace</a:t>
            </a:r>
            <a:r>
              <a:rPr lang="zh-CN" altLang="en-US" b="1">
                <a:solidFill>
                  <a:srgbClr val="00539E"/>
                </a:solidFill>
                <a:latin typeface="微软雅黑" panose="020B0503020204020204" pitchFamily="34" charset="-122"/>
                <a:ea typeface="微软雅黑" panose="020B0503020204020204" pitchFamily="34" charset="-122"/>
              </a:rPr>
              <a:t>中缺少数条代码也能对程序语义造成很大影响</a:t>
            </a:r>
          </a:p>
        </p:txBody>
      </p:sp>
    </p:spTree>
    <p:extLst>
      <p:ext uri="{BB962C8B-B14F-4D97-AF65-F5344CB8AC3E}">
        <p14:creationId xmlns:p14="http://schemas.microsoft.com/office/powerpoint/2010/main" val="2420508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14BE242-760F-43B1-8A8E-2478C399506A}"/>
              </a:ext>
            </a:extLst>
          </p:cNvPr>
          <p:cNvSpPr/>
          <p:nvPr/>
        </p:nvSpPr>
        <p:spPr>
          <a:xfrm>
            <a:off x="1152000" y="288000"/>
            <a:ext cx="8481098"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异常抛出</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栈展开时间开销</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2225E04C-F6B1-434F-8B80-446B697ECA95}"/>
              </a:ext>
            </a:extLst>
          </p:cNvPr>
          <p:cNvPicPr>
            <a:picLocks noChangeAspect="1"/>
          </p:cNvPicPr>
          <p:nvPr/>
        </p:nvPicPr>
        <p:blipFill>
          <a:blip r:embed="rId2"/>
          <a:stretch>
            <a:fillRect/>
          </a:stretch>
        </p:blipFill>
        <p:spPr>
          <a:xfrm>
            <a:off x="1171928" y="1361722"/>
            <a:ext cx="2171700" cy="4495800"/>
          </a:xfrm>
          <a:prstGeom prst="rect">
            <a:avLst/>
          </a:prstGeom>
        </p:spPr>
      </p:pic>
      <p:sp>
        <p:nvSpPr>
          <p:cNvPr id="4" name="文本框 3">
            <a:extLst>
              <a:ext uri="{FF2B5EF4-FFF2-40B4-BE49-F238E27FC236}">
                <a16:creationId xmlns:a16="http://schemas.microsoft.com/office/drawing/2014/main" id="{0D65E026-D80D-41C4-990D-E15A9525781D}"/>
              </a:ext>
            </a:extLst>
          </p:cNvPr>
          <p:cNvSpPr txBox="1"/>
          <p:nvPr/>
        </p:nvSpPr>
        <p:spPr>
          <a:xfrm>
            <a:off x="4131733" y="1433689"/>
            <a:ext cx="6265333" cy="2951898"/>
          </a:xfrm>
          <a:prstGeom prst="rect">
            <a:avLst/>
          </a:prstGeom>
          <a:noFill/>
        </p:spPr>
        <p:txBody>
          <a:bodyPr wrap="square" rtlCol="0">
            <a:spAutoFit/>
          </a:bodyPr>
          <a:lstStyle/>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抛出</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捕获 </a:t>
            </a:r>
            <a:r>
              <a:rPr lang="en-US" altLang="zh-CN">
                <a:solidFill>
                  <a:srgbClr val="00539E"/>
                </a:solidFill>
                <a:latin typeface="微软雅黑" panose="020B0503020204020204" pitchFamily="34" charset="-122"/>
                <a:ea typeface="微软雅黑" panose="020B0503020204020204" pitchFamily="34" charset="-122"/>
              </a:rPr>
              <a:t>100</a:t>
            </a:r>
            <a:r>
              <a:rPr lang="zh-CN" altLang="en-US">
                <a:solidFill>
                  <a:srgbClr val="00539E"/>
                </a:solidFill>
                <a:latin typeface="微软雅黑" panose="020B0503020204020204" pitchFamily="34" charset="-122"/>
                <a:ea typeface="微软雅黑" panose="020B0503020204020204" pitchFamily="34" charset="-122"/>
              </a:rPr>
              <a:t>万次 异常所需时间</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如果在</a:t>
            </a:r>
            <a:r>
              <a:rPr lang="en-US" altLang="zh-CN">
                <a:solidFill>
                  <a:srgbClr val="00539E"/>
                </a:solidFill>
                <a:latin typeface="微软雅黑" panose="020B0503020204020204" pitchFamily="34" charset="-122"/>
                <a:ea typeface="微软雅黑" panose="020B0503020204020204" pitchFamily="34" charset="-122"/>
              </a:rPr>
              <a:t>f1</a:t>
            </a:r>
            <a:r>
              <a:rPr lang="zh-CN" altLang="en-US">
                <a:solidFill>
                  <a:srgbClr val="00539E"/>
                </a:solidFill>
                <a:latin typeface="微软雅黑" panose="020B0503020204020204" pitchFamily="34" charset="-122"/>
                <a:ea typeface="微软雅黑" panose="020B0503020204020204" pitchFamily="34" charset="-122"/>
              </a:rPr>
              <a:t>捕获异常，需要</a:t>
            </a:r>
            <a:r>
              <a:rPr lang="en-US" altLang="zh-CN">
                <a:solidFill>
                  <a:srgbClr val="00539E"/>
                </a:solidFill>
                <a:latin typeface="微软雅黑" panose="020B0503020204020204" pitchFamily="34" charset="-122"/>
                <a:ea typeface="微软雅黑" panose="020B0503020204020204" pitchFamily="34" charset="-122"/>
              </a:rPr>
              <a:t>3.112s</a:t>
            </a: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如果在</a:t>
            </a:r>
            <a:r>
              <a:rPr lang="en-US" altLang="zh-CN">
                <a:solidFill>
                  <a:srgbClr val="00539E"/>
                </a:solidFill>
                <a:latin typeface="微软雅黑" panose="020B0503020204020204" pitchFamily="34" charset="-122"/>
                <a:ea typeface="微软雅黑" panose="020B0503020204020204" pitchFamily="34" charset="-122"/>
              </a:rPr>
              <a:t>f2</a:t>
            </a:r>
            <a:r>
              <a:rPr lang="zh-CN" altLang="en-US">
                <a:solidFill>
                  <a:srgbClr val="00539E"/>
                </a:solidFill>
                <a:latin typeface="微软雅黑" panose="020B0503020204020204" pitchFamily="34" charset="-122"/>
                <a:ea typeface="微软雅黑" panose="020B0503020204020204" pitchFamily="34" charset="-122"/>
              </a:rPr>
              <a:t>捕获异常，需要</a:t>
            </a:r>
            <a:r>
              <a:rPr lang="en-US" altLang="zh-CN">
                <a:solidFill>
                  <a:srgbClr val="00539E"/>
                </a:solidFill>
                <a:latin typeface="微软雅黑" panose="020B0503020204020204" pitchFamily="34" charset="-122"/>
                <a:ea typeface="微软雅黑" panose="020B0503020204020204" pitchFamily="34" charset="-122"/>
              </a:rPr>
              <a:t>3.992s</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异常抛出</a:t>
            </a:r>
            <a:r>
              <a:rPr lang="en-US" altLang="zh-CN">
                <a:solidFill>
                  <a:srgbClr val="00539E"/>
                </a:solidFill>
                <a:latin typeface="微软雅黑" panose="020B0503020204020204" pitchFamily="34" charset="-122"/>
                <a:ea typeface="微软雅黑" panose="020B0503020204020204" pitchFamily="34" charset="-122"/>
              </a:rPr>
              <a:t>/</a:t>
            </a:r>
            <a:r>
              <a:rPr lang="zh-CN" altLang="en-US">
                <a:solidFill>
                  <a:srgbClr val="00539E"/>
                </a:solidFill>
                <a:latin typeface="微软雅黑" panose="020B0503020204020204" pitchFamily="34" charset="-122"/>
                <a:ea typeface="微软雅黑" panose="020B0503020204020204" pitchFamily="34" charset="-122"/>
              </a:rPr>
              <a:t>捕获的时间开销大部分来源于类变量的析构，在混淆时尽量避免在跳板函数中使用复杂类变量</a:t>
            </a:r>
          </a:p>
        </p:txBody>
      </p:sp>
    </p:spTree>
    <p:extLst>
      <p:ext uri="{BB962C8B-B14F-4D97-AF65-F5344CB8AC3E}">
        <p14:creationId xmlns:p14="http://schemas.microsoft.com/office/powerpoint/2010/main" val="1177541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E0A4005-7E62-4185-BDE5-90D5F10FC98B}"/>
              </a:ext>
            </a:extLst>
          </p:cNvPr>
          <p:cNvSpPr/>
          <p:nvPr/>
        </p:nvSpPr>
        <p:spPr>
          <a:xfrm>
            <a:off x="1152000" y="288000"/>
            <a:ext cx="8140856"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600" b="1" kern="0">
                <a:solidFill>
                  <a:prstClr val="black">
                    <a:lumMod val="95000"/>
                    <a:lumOff val="5000"/>
                  </a:prstClr>
                </a:solidFill>
                <a:latin typeface="微软雅黑" panose="020B0503020204020204" pitchFamily="34" charset="-122"/>
                <a:ea typeface="微软雅黑" panose="020B0503020204020204" pitchFamily="34" charset="-122"/>
              </a:rPr>
              <a:t>引用</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FB712C5A-2B99-404C-848C-A2DB83EBD625}"/>
              </a:ext>
            </a:extLst>
          </p:cNvPr>
          <p:cNvSpPr/>
          <p:nvPr/>
        </p:nvSpPr>
        <p:spPr>
          <a:xfrm>
            <a:off x="0" y="1000036"/>
            <a:ext cx="12192000" cy="4801314"/>
          </a:xfrm>
          <a:prstGeom prst="rect">
            <a:avLst/>
          </a:prstGeom>
        </p:spPr>
        <p:txBody>
          <a:bodyPr wrap="square">
            <a:spAutoFit/>
          </a:bodyPr>
          <a:lstStyle/>
          <a:p>
            <a:r>
              <a:rPr lang="zh-CN" altLang="en-US" b="1">
                <a:solidFill>
                  <a:srgbClr val="222222"/>
                </a:solidFill>
                <a:latin typeface="微软雅黑" panose="020B0503020204020204" pitchFamily="34" charset="-122"/>
                <a:ea typeface="微软雅黑" panose="020B0503020204020204" pitchFamily="34" charset="-122"/>
              </a:rPr>
              <a:t>混合分析反混淆</a:t>
            </a:r>
            <a:endParaRPr lang="en-US" altLang="zh-CN" b="1">
              <a:solidFill>
                <a:srgbClr val="222222"/>
              </a:solidFill>
              <a:latin typeface="微软雅黑" panose="020B0503020204020204" pitchFamily="34" charset="-122"/>
              <a:ea typeface="微软雅黑" panose="020B0503020204020204" pitchFamily="34" charset="-122"/>
            </a:endParaRPr>
          </a:p>
          <a:p>
            <a:r>
              <a:rPr lang="en-US" altLang="zh-CN">
                <a:solidFill>
                  <a:srgbClr val="222222"/>
                </a:solidFill>
                <a:latin typeface="微软雅黑" panose="020B0503020204020204" pitchFamily="34" charset="-122"/>
                <a:ea typeface="微软雅黑" panose="020B0503020204020204" pitchFamily="34" charset="-122"/>
              </a:rPr>
              <a:t>[1]Yadegari B, Debray S. Symbolic execution of obfuscated code[C]//Proceedings of the 22nd ACM SIGSAC Conference on Computer and Communications Security. 2015: 732-744.</a:t>
            </a:r>
          </a:p>
          <a:p>
            <a:endParaRPr lang="en-US" altLang="zh-CN">
              <a:solidFill>
                <a:srgbClr val="222222"/>
              </a:solidFill>
              <a:latin typeface="微软雅黑" panose="020B0503020204020204" pitchFamily="34" charset="-122"/>
              <a:ea typeface="微软雅黑" panose="020B0503020204020204" pitchFamily="34" charset="-122"/>
            </a:endParaRPr>
          </a:p>
          <a:p>
            <a:r>
              <a:rPr lang="en-US" altLang="zh-CN">
                <a:solidFill>
                  <a:srgbClr val="222222"/>
                </a:solidFill>
                <a:latin typeface="微软雅黑" panose="020B0503020204020204" pitchFamily="34" charset="-122"/>
                <a:ea typeface="微软雅黑" panose="020B0503020204020204" pitchFamily="34" charset="-122"/>
              </a:rPr>
              <a:t>[2]</a:t>
            </a:r>
            <a:r>
              <a:rPr lang="en-US" altLang="zh-CN">
                <a:latin typeface="微软雅黑" panose="020B0503020204020204" pitchFamily="34" charset="-122"/>
                <a:ea typeface="微软雅黑" panose="020B0503020204020204" pitchFamily="34" charset="-122"/>
              </a:rPr>
              <a:t>Yadegari B, Johannesmeyer B, Whitely B, et al. A generic approach to automatic deobfuscation of executable code[C]//2015 IEEE Symposium on Security and Privacy. IEEE, 2015: 674-691.</a:t>
            </a:r>
          </a:p>
          <a:p>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[3] Ming J, Xu D, Wang L, et al. Loop: Logic-oriented opaque predicate detection in obfuscated binary code[C]//Proceedings of the 22nd ACM SIGSAC Conference on Computer and Communications Security. 2015: 757-768.</a:t>
            </a:r>
          </a:p>
          <a:p>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[4] Menguy G, Bardin S, Bonichon R, et al. Search-Based Local Black-Box Deobfuscation: Understand, Improve and Mitigate (Poster)[C]//Proceedings of the 2021 ACM SIGSAC Conference on Computer and Communications Security. 2021: 2384-2386.</a:t>
            </a:r>
          </a:p>
          <a:p>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[5]Robin, David. Gerybox Program Synthesis: A New Approach to Attack Dataflow Obfuscation. BlackHat. 2021</a:t>
            </a: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4803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1831049" y="1855366"/>
            <a:ext cx="8175445" cy="3529890"/>
          </a:xfrm>
          <a:prstGeom prst="rect">
            <a:avLst/>
          </a:prstGeom>
        </p:spPr>
      </p:pic>
      <p:cxnSp>
        <p:nvCxnSpPr>
          <p:cNvPr id="25" name="直线连接符 24">
            <a:extLst>
              <a:ext uri="{FF2B5EF4-FFF2-40B4-BE49-F238E27FC236}">
                <a16:creationId xmlns:a16="http://schemas.microsoft.com/office/drawing/2014/main" id="{37242BB2-26E7-CA49-BE1E-84F60E12B8B6}"/>
              </a:ext>
            </a:extLst>
          </p:cNvPr>
          <p:cNvCxnSpPr>
            <a:cxnSpLocks/>
          </p:cNvCxnSpPr>
          <p:nvPr/>
        </p:nvCxnSpPr>
        <p:spPr>
          <a:xfrm flipH="1">
            <a:off x="11287970" y="5356368"/>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C9150DC7-FB14-DD4A-B235-3C48BD9D61EF}"/>
              </a:ext>
            </a:extLst>
          </p:cNvPr>
          <p:cNvCxnSpPr>
            <a:cxnSpLocks/>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532A4011-5BEA-4638-977C-E3BC4816A160}"/>
              </a:ext>
            </a:extLst>
          </p:cNvPr>
          <p:cNvSpPr/>
          <p:nvPr/>
        </p:nvSpPr>
        <p:spPr>
          <a:xfrm>
            <a:off x="5801832" y="2752484"/>
            <a:ext cx="6390168" cy="1422954"/>
          </a:xfrm>
          <a:prstGeom prst="rect">
            <a:avLst/>
          </a:prstGeom>
          <a:noFill/>
        </p:spPr>
        <p:txBody>
          <a:bodyPr wrap="square">
            <a:spAutoFit/>
          </a:bodyPr>
          <a:lstStyle/>
          <a:p>
            <a:pPr lvl="0">
              <a:lnSpc>
                <a:spcPct val="150000"/>
              </a:lnSpc>
              <a:defRPr/>
            </a:pPr>
            <a:r>
              <a:rPr kumimoji="1" lang="zh-CN" altLang="en-US"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在研究过程中，我得到了许多人的帮助，在此一并感谢</a:t>
            </a:r>
            <a:endParaRPr kumimoji="1" lang="en-US" altLang="zh-CN"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endParaRPr>
          </a:p>
          <a:p>
            <a:pPr lvl="0">
              <a:lnSpc>
                <a:spcPct val="150000"/>
              </a:lnSpc>
              <a:defRPr/>
            </a:pPr>
            <a:r>
              <a:rPr kumimoji="1" lang="zh-CN" altLang="en-US"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南子龙</a:t>
            </a:r>
            <a:r>
              <a:rPr kumimoji="1" lang="en-US" altLang="zh-CN"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		@ </a:t>
            </a:r>
            <a:r>
              <a:rPr kumimoji="1" lang="zh-CN" altLang="en-US"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瑞典皇家理工学院</a:t>
            </a:r>
            <a:endParaRPr kumimoji="1" lang="en-US" altLang="zh-CN"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endParaRPr>
          </a:p>
          <a:p>
            <a:pPr lvl="0">
              <a:lnSpc>
                <a:spcPct val="150000"/>
              </a:lnSpc>
              <a:defRPr/>
            </a:pPr>
            <a:r>
              <a:rPr kumimoji="1" lang="en-US" altLang="zh-CN"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Rimao		@ </a:t>
            </a:r>
            <a:r>
              <a:rPr kumimoji="1" lang="zh-CN" altLang="en-US"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北京邮电大学</a:t>
            </a:r>
            <a:endParaRPr kumimoji="1" lang="en-US" altLang="zh-CN" sz="200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endParaRPr>
          </a:p>
        </p:txBody>
      </p:sp>
      <p:pic>
        <p:nvPicPr>
          <p:cNvPr id="26" name="图片 25">
            <a:extLst>
              <a:ext uri="{FF2B5EF4-FFF2-40B4-BE49-F238E27FC236}">
                <a16:creationId xmlns:a16="http://schemas.microsoft.com/office/drawing/2014/main" id="{EFA42F5D-7B88-4193-AE99-6698853CB4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1600" y="1911477"/>
            <a:ext cx="2514152" cy="673296"/>
          </a:xfrm>
          <a:prstGeom prst="rect">
            <a:avLst/>
          </a:prstGeom>
        </p:spPr>
      </p:pic>
      <p:sp>
        <p:nvSpPr>
          <p:cNvPr id="7" name="矩形 6">
            <a:extLst>
              <a:ext uri="{FF2B5EF4-FFF2-40B4-BE49-F238E27FC236}">
                <a16:creationId xmlns:a16="http://schemas.microsoft.com/office/drawing/2014/main" id="{0C085915-3751-4C2F-9AF0-D50AF388E0BF}"/>
              </a:ext>
            </a:extLst>
          </p:cNvPr>
          <p:cNvSpPr/>
          <p:nvPr/>
        </p:nvSpPr>
        <p:spPr>
          <a:xfrm>
            <a:off x="1152000" y="288000"/>
            <a:ext cx="6246327"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谢谢大家，</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Q&amp;A</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C3FC96A5-1DA5-4B0F-8644-3A3B29DD7B11}"/>
              </a:ext>
            </a:extLst>
          </p:cNvPr>
          <p:cNvSpPr txBox="1"/>
          <p:nvPr/>
        </p:nvSpPr>
        <p:spPr>
          <a:xfrm>
            <a:off x="8378456" y="4348717"/>
            <a:ext cx="3189767" cy="2120902"/>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程瑞</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chengrui191954</a:t>
            </a:r>
          </a:p>
          <a:p>
            <a:pPr>
              <a:lnSpc>
                <a:spcPct val="150000"/>
              </a:lnSpc>
            </a:pP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00539E"/>
                </a:solidFill>
                <a:latin typeface="微软雅黑" panose="020B0503020204020204" pitchFamily="34" charset="-122"/>
                <a:ea typeface="微软雅黑" panose="020B0503020204020204" pitchFamily="34" charset="-122"/>
              </a:rPr>
              <a:t>有关我们工作的任何问题可以加我的微信共同探讨</a:t>
            </a:r>
          </a:p>
        </p:txBody>
      </p:sp>
      <p:pic>
        <p:nvPicPr>
          <p:cNvPr id="5" name="图片 4">
            <a:extLst>
              <a:ext uri="{FF2B5EF4-FFF2-40B4-BE49-F238E27FC236}">
                <a16:creationId xmlns:a16="http://schemas.microsoft.com/office/drawing/2014/main" id="{08D58F07-EF70-4291-8AA5-7B4B242ED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624" y="4191000"/>
            <a:ext cx="2667000" cy="2667000"/>
          </a:xfrm>
          <a:prstGeom prst="rect">
            <a:avLst/>
          </a:prstGeom>
        </p:spPr>
      </p:pic>
    </p:spTree>
    <p:extLst>
      <p:ext uri="{BB962C8B-B14F-4D97-AF65-F5344CB8AC3E}">
        <p14:creationId xmlns:p14="http://schemas.microsoft.com/office/powerpoint/2010/main" val="1950939064"/>
      </p:ext>
    </p:extLst>
  </p:cSld>
  <p:clrMapOvr>
    <a:masterClrMapping/>
  </p:clrMapOvr>
  <p:extLst mod="1">
    <p:ext uri="{E180D4A7-C9FB-4DFB-919C-405C955672EB}">
      <p14:showEvtLst xmlns:p14="http://schemas.microsoft.com/office/powerpoint/2010/main">
        <p14:playEvt time="0" objId="21"/>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53DBFE-6B33-4342-9B64-B42E6E7D1CB5}"/>
              </a:ext>
            </a:extLst>
          </p:cNvPr>
          <p:cNvSpPr/>
          <p:nvPr/>
        </p:nvSpPr>
        <p:spPr>
          <a:xfrm>
            <a:off x="1152000" y="288000"/>
            <a:ext cx="8025251"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逆向工程严重威胁软件知识产权</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EE0C96D6-44D5-42C3-9E2B-E84298285FDD}"/>
              </a:ext>
            </a:extLst>
          </p:cNvPr>
          <p:cNvPicPr>
            <a:picLocks noChangeAspect="1"/>
          </p:cNvPicPr>
          <p:nvPr/>
        </p:nvPicPr>
        <p:blipFill>
          <a:blip r:embed="rId3"/>
          <a:stretch>
            <a:fillRect/>
          </a:stretch>
        </p:blipFill>
        <p:spPr>
          <a:xfrm>
            <a:off x="8024466" y="1772689"/>
            <a:ext cx="3724275" cy="2514600"/>
          </a:xfrm>
          <a:prstGeom prst="rect">
            <a:avLst/>
          </a:prstGeom>
        </p:spPr>
      </p:pic>
      <p:pic>
        <p:nvPicPr>
          <p:cNvPr id="4" name="图片 3">
            <a:extLst>
              <a:ext uri="{FF2B5EF4-FFF2-40B4-BE49-F238E27FC236}">
                <a16:creationId xmlns:a16="http://schemas.microsoft.com/office/drawing/2014/main" id="{762437E6-9EFA-4C02-9420-630E0304838C}"/>
              </a:ext>
            </a:extLst>
          </p:cNvPr>
          <p:cNvPicPr>
            <a:picLocks noChangeAspect="1"/>
          </p:cNvPicPr>
          <p:nvPr/>
        </p:nvPicPr>
        <p:blipFill>
          <a:blip r:embed="rId4"/>
          <a:stretch>
            <a:fillRect/>
          </a:stretch>
        </p:blipFill>
        <p:spPr>
          <a:xfrm>
            <a:off x="375890" y="1715279"/>
            <a:ext cx="2562225" cy="2828925"/>
          </a:xfrm>
          <a:prstGeom prst="rect">
            <a:avLst/>
          </a:prstGeom>
        </p:spPr>
      </p:pic>
      <p:pic>
        <p:nvPicPr>
          <p:cNvPr id="1026" name="Picture 2" descr="1,656 Dark Web Hacker Stock Photos, Pictures &amp;amp;amp; Royalty-Free Images - iStock">
            <a:extLst>
              <a:ext uri="{FF2B5EF4-FFF2-40B4-BE49-F238E27FC236}">
                <a16:creationId xmlns:a16="http://schemas.microsoft.com/office/drawing/2014/main" id="{E382055D-6C81-428D-B4A6-1891BE8A6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724" y="1821614"/>
            <a:ext cx="4714109" cy="263400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5B365686-F01F-4818-98DA-72B7F0107E73}"/>
              </a:ext>
            </a:extLst>
          </p:cNvPr>
          <p:cNvGrpSpPr/>
          <p:nvPr/>
        </p:nvGrpSpPr>
        <p:grpSpPr>
          <a:xfrm>
            <a:off x="8578735" y="4821382"/>
            <a:ext cx="3424843" cy="1729047"/>
            <a:chOff x="4788132" y="4804757"/>
            <a:chExt cx="3424843" cy="1729047"/>
          </a:xfrm>
        </p:grpSpPr>
        <p:grpSp>
          <p:nvGrpSpPr>
            <p:cNvPr id="7" name="组合 6">
              <a:extLst>
                <a:ext uri="{FF2B5EF4-FFF2-40B4-BE49-F238E27FC236}">
                  <a16:creationId xmlns:a16="http://schemas.microsoft.com/office/drawing/2014/main" id="{BCA43243-6C25-4F94-B377-5C797D1EC89D}"/>
                </a:ext>
              </a:extLst>
            </p:cNvPr>
            <p:cNvGrpSpPr/>
            <p:nvPr/>
          </p:nvGrpSpPr>
          <p:grpSpPr>
            <a:xfrm>
              <a:off x="4788132" y="4804757"/>
              <a:ext cx="3408217" cy="1729047"/>
              <a:chOff x="4788132" y="4804757"/>
              <a:chExt cx="2992581" cy="1546167"/>
            </a:xfrm>
          </p:grpSpPr>
          <p:sp>
            <p:nvSpPr>
              <p:cNvPr id="6" name="矩形 5">
                <a:extLst>
                  <a:ext uri="{FF2B5EF4-FFF2-40B4-BE49-F238E27FC236}">
                    <a16:creationId xmlns:a16="http://schemas.microsoft.com/office/drawing/2014/main" id="{87B88241-A059-4BBD-885A-57E795E89F8A}"/>
                  </a:ext>
                </a:extLst>
              </p:cNvPr>
              <p:cNvSpPr/>
              <p:nvPr/>
            </p:nvSpPr>
            <p:spPr>
              <a:xfrm>
                <a:off x="4788132" y="4804757"/>
                <a:ext cx="2992581" cy="1546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2">
                      <a:lumMod val="50000"/>
                    </a:schemeClr>
                  </a:solidFill>
                </a:endParaRPr>
              </a:p>
            </p:txBody>
          </p:sp>
          <p:pic>
            <p:nvPicPr>
              <p:cNvPr id="1028" name="Picture 4" descr="Jeremy Blackthorne on Twitter: &amp;amp;quot;As mentioned in my @InfiltrateCon  #INFILTRATE19 presentation with @0xAlexei, here are common IDA Pro  keybindings ported to #Ghidra - https://t.co/WqnP9UUTZS  https://t.co/LMyUe6UPpc&amp;amp;quot; / Twitter">
                <a:extLst>
                  <a:ext uri="{FF2B5EF4-FFF2-40B4-BE49-F238E27FC236}">
                    <a16:creationId xmlns:a16="http://schemas.microsoft.com/office/drawing/2014/main" id="{D48A4B47-8C13-4AB6-9C82-BCDF3567AE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3135" y="5016214"/>
                <a:ext cx="1965495" cy="94679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a:extLst>
                <a:ext uri="{FF2B5EF4-FFF2-40B4-BE49-F238E27FC236}">
                  <a16:creationId xmlns:a16="http://schemas.microsoft.com/office/drawing/2014/main" id="{C066E523-2985-4C6C-B18F-59C1FBB874AE}"/>
                </a:ext>
              </a:extLst>
            </p:cNvPr>
            <p:cNvSpPr txBox="1"/>
            <p:nvPr/>
          </p:nvSpPr>
          <p:spPr>
            <a:xfrm>
              <a:off x="7232073" y="6051664"/>
              <a:ext cx="980902" cy="369332"/>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Tools</a:t>
              </a:r>
              <a:endParaRPr lang="zh-CN" altLang="en-US">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7F28B711-3CFC-4C37-B0BE-16E2A639FB6C}"/>
              </a:ext>
            </a:extLst>
          </p:cNvPr>
          <p:cNvSpPr txBox="1"/>
          <p:nvPr/>
        </p:nvSpPr>
        <p:spPr>
          <a:xfrm>
            <a:off x="282632" y="4771505"/>
            <a:ext cx="8445731" cy="1705403"/>
          </a:xfrm>
          <a:prstGeom prst="rect">
            <a:avLst/>
          </a:prstGeom>
          <a:noFill/>
        </p:spPr>
        <p:txBody>
          <a:bodyPr wrap="square" rtlCol="0">
            <a:spAutoFit/>
          </a:bodyPr>
          <a:lstStyle/>
          <a:p>
            <a:pPr>
              <a:lnSpc>
                <a:spcPct val="150000"/>
              </a:lnSpc>
            </a:pPr>
            <a:r>
              <a:rPr lang="zh-CN" altLang="en-US">
                <a:solidFill>
                  <a:srgbClr val="2E5497"/>
                </a:solidFill>
                <a:latin typeface="微软雅黑" panose="020B0503020204020204" pitchFamily="34" charset="-122"/>
                <a:ea typeface="微软雅黑" panose="020B0503020204020204" pitchFamily="34" charset="-122"/>
              </a:rPr>
              <a:t>逆向未经保护的代码是如此简单</a:t>
            </a:r>
            <a:endParaRPr lang="en-US" altLang="zh-CN">
              <a:solidFill>
                <a:srgbClr val="2E5497"/>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2E5497"/>
                </a:solidFill>
                <a:latin typeface="微软雅黑" panose="020B0503020204020204" pitchFamily="34" charset="-122"/>
                <a:ea typeface="微软雅黑" panose="020B0503020204020204" pitchFamily="34" charset="-122"/>
              </a:rPr>
              <a:t>Java, .NET</a:t>
            </a:r>
            <a:r>
              <a:rPr lang="zh-CN" altLang="en-US">
                <a:solidFill>
                  <a:srgbClr val="2E5497"/>
                </a:solidFill>
                <a:latin typeface="微软雅黑" panose="020B0503020204020204" pitchFamily="34" charset="-122"/>
                <a:ea typeface="微软雅黑" panose="020B0503020204020204" pitchFamily="34" charset="-122"/>
              </a:rPr>
              <a:t>程序可以被完整反编译</a:t>
            </a:r>
            <a:endParaRPr lang="en-US" altLang="zh-CN">
              <a:solidFill>
                <a:srgbClr val="2E5497"/>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2E5497"/>
                </a:solidFill>
                <a:latin typeface="微软雅黑" panose="020B0503020204020204" pitchFamily="34" charset="-122"/>
                <a:ea typeface="微软雅黑" panose="020B0503020204020204" pitchFamily="34" charset="-122"/>
              </a:rPr>
              <a:t>二十年来</a:t>
            </a:r>
            <a:r>
              <a:rPr lang="en-US" altLang="zh-CN">
                <a:solidFill>
                  <a:srgbClr val="2E5497"/>
                </a:solidFill>
                <a:latin typeface="微软雅黑" panose="020B0503020204020204" pitchFamily="34" charset="-122"/>
                <a:ea typeface="微软雅黑" panose="020B0503020204020204" pitchFamily="34" charset="-122"/>
              </a:rPr>
              <a:t>Binary</a:t>
            </a:r>
            <a:r>
              <a:rPr lang="zh-CN" altLang="en-US">
                <a:solidFill>
                  <a:srgbClr val="2E5497"/>
                </a:solidFill>
                <a:latin typeface="微软雅黑" panose="020B0503020204020204" pitchFamily="34" charset="-122"/>
                <a:ea typeface="微软雅黑" panose="020B0503020204020204" pitchFamily="34" charset="-122"/>
              </a:rPr>
              <a:t> </a:t>
            </a:r>
            <a:r>
              <a:rPr lang="en-US" altLang="zh-CN">
                <a:solidFill>
                  <a:srgbClr val="2E5497"/>
                </a:solidFill>
                <a:latin typeface="微软雅黑" panose="020B0503020204020204" pitchFamily="34" charset="-122"/>
                <a:ea typeface="微软雅黑" panose="020B0503020204020204" pitchFamily="34" charset="-122"/>
              </a:rPr>
              <a:t>Analysis</a:t>
            </a:r>
            <a:r>
              <a:rPr lang="zh-CN" altLang="en-US">
                <a:solidFill>
                  <a:srgbClr val="2E5497"/>
                </a:solidFill>
                <a:latin typeface="微软雅黑" panose="020B0503020204020204" pitchFamily="34" charset="-122"/>
                <a:ea typeface="微软雅黑" panose="020B0503020204020204" pitchFamily="34" charset="-122"/>
              </a:rPr>
              <a:t>领域长足的进步使得反编译</a:t>
            </a:r>
            <a:r>
              <a:rPr lang="en-US" altLang="zh-CN">
                <a:solidFill>
                  <a:srgbClr val="2E5497"/>
                </a:solidFill>
                <a:latin typeface="微软雅黑" panose="020B0503020204020204" pitchFamily="34" charset="-122"/>
                <a:ea typeface="微软雅黑" panose="020B0503020204020204" pitchFamily="34" charset="-122"/>
              </a:rPr>
              <a:t>Native Code</a:t>
            </a:r>
            <a:r>
              <a:rPr lang="zh-CN" altLang="en-US">
                <a:solidFill>
                  <a:srgbClr val="2E5497"/>
                </a:solidFill>
                <a:latin typeface="微软雅黑" panose="020B0503020204020204" pitchFamily="34" charset="-122"/>
                <a:ea typeface="微软雅黑" panose="020B0503020204020204" pitchFamily="34" charset="-122"/>
              </a:rPr>
              <a:t>也变得可行</a:t>
            </a:r>
            <a:endParaRPr lang="en-US" altLang="zh-CN">
              <a:solidFill>
                <a:srgbClr val="2E5497"/>
              </a:solidFill>
              <a:latin typeface="微软雅黑" panose="020B0503020204020204" pitchFamily="34" charset="-122"/>
              <a:ea typeface="微软雅黑" panose="020B0503020204020204" pitchFamily="34" charset="-122"/>
            </a:endParaRPr>
          </a:p>
          <a:p>
            <a:pPr>
              <a:lnSpc>
                <a:spcPct val="150000"/>
              </a:lnSpc>
            </a:pPr>
            <a:r>
              <a:rPr lang="zh-CN" altLang="en-US">
                <a:solidFill>
                  <a:srgbClr val="2E5497"/>
                </a:solidFill>
                <a:latin typeface="微软雅黑" panose="020B0503020204020204" pitchFamily="34" charset="-122"/>
                <a:ea typeface="微软雅黑" panose="020B0503020204020204" pitchFamily="34" charset="-122"/>
              </a:rPr>
              <a:t>网络安全中攻击与防守是可以永远进行的游戏</a:t>
            </a:r>
          </a:p>
        </p:txBody>
      </p:sp>
    </p:spTree>
    <p:extLst>
      <p:ext uri="{BB962C8B-B14F-4D97-AF65-F5344CB8AC3E}">
        <p14:creationId xmlns:p14="http://schemas.microsoft.com/office/powerpoint/2010/main" val="648177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53DBFE-6B33-4342-9B64-B42E6E7D1CB5}"/>
              </a:ext>
            </a:extLst>
          </p:cNvPr>
          <p:cNvSpPr/>
          <p:nvPr/>
        </p:nvSpPr>
        <p:spPr>
          <a:xfrm>
            <a:off x="1152000" y="288000"/>
            <a:ext cx="7992000"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那么，我们使用代码混淆保护软件</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id="{E756A3AD-6D14-4C62-97E7-8A6282302DFF}"/>
              </a:ext>
            </a:extLst>
          </p:cNvPr>
          <p:cNvGrpSpPr/>
          <p:nvPr/>
        </p:nvGrpSpPr>
        <p:grpSpPr>
          <a:xfrm>
            <a:off x="564226" y="2428010"/>
            <a:ext cx="7299614" cy="2667000"/>
            <a:chOff x="564226" y="1580111"/>
            <a:chExt cx="7299614" cy="2667000"/>
          </a:xfrm>
        </p:grpSpPr>
        <p:pic>
          <p:nvPicPr>
            <p:cNvPr id="4" name="图片 3">
              <a:extLst>
                <a:ext uri="{FF2B5EF4-FFF2-40B4-BE49-F238E27FC236}">
                  <a16:creationId xmlns:a16="http://schemas.microsoft.com/office/drawing/2014/main" id="{47865FD8-A57A-41E9-980A-B4CF889DC825}"/>
                </a:ext>
              </a:extLst>
            </p:cNvPr>
            <p:cNvPicPr>
              <a:picLocks noChangeAspect="1"/>
            </p:cNvPicPr>
            <p:nvPr/>
          </p:nvPicPr>
          <p:blipFill>
            <a:blip r:embed="rId3"/>
            <a:stretch>
              <a:fillRect/>
            </a:stretch>
          </p:blipFill>
          <p:spPr>
            <a:xfrm>
              <a:off x="564226" y="1580111"/>
              <a:ext cx="3848100" cy="2667000"/>
            </a:xfrm>
            <a:prstGeom prst="rect">
              <a:avLst/>
            </a:prstGeom>
          </p:spPr>
        </p:pic>
        <p:sp>
          <p:nvSpPr>
            <p:cNvPr id="7" name="矩形 6">
              <a:extLst>
                <a:ext uri="{FF2B5EF4-FFF2-40B4-BE49-F238E27FC236}">
                  <a16:creationId xmlns:a16="http://schemas.microsoft.com/office/drawing/2014/main" id="{1B5C5C6F-963D-443E-8BF0-D91172725208}"/>
                </a:ext>
              </a:extLst>
            </p:cNvPr>
            <p:cNvSpPr/>
            <p:nvPr/>
          </p:nvSpPr>
          <p:spPr>
            <a:xfrm>
              <a:off x="1496289" y="2576946"/>
              <a:ext cx="1862053" cy="6650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a:solidFill>
                    <a:srgbClr val="00539E"/>
                  </a:solidFill>
                </a:rPr>
                <a:t>源 代 码</a:t>
              </a:r>
            </a:p>
          </p:txBody>
        </p:sp>
        <p:sp>
          <p:nvSpPr>
            <p:cNvPr id="8" name="箭头: 右 7">
              <a:extLst>
                <a:ext uri="{FF2B5EF4-FFF2-40B4-BE49-F238E27FC236}">
                  <a16:creationId xmlns:a16="http://schemas.microsoft.com/office/drawing/2014/main" id="{C1D784CC-C49C-4178-A947-C1653D190026}"/>
                </a:ext>
              </a:extLst>
            </p:cNvPr>
            <p:cNvSpPr/>
            <p:nvPr/>
          </p:nvSpPr>
          <p:spPr>
            <a:xfrm>
              <a:off x="4538750" y="2693324"/>
              <a:ext cx="3025832" cy="2826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50" name="Picture 2" descr="Gears Transparent PNG Image">
              <a:extLst>
                <a:ext uri="{FF2B5EF4-FFF2-40B4-BE49-F238E27FC236}">
                  <a16:creationId xmlns:a16="http://schemas.microsoft.com/office/drawing/2014/main" id="{C96123C7-98F5-4B3B-BA1B-9C2D005072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1754" y="1863166"/>
              <a:ext cx="2643446" cy="203438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6110B3F-004D-489B-89CD-749D465475CC}"/>
                </a:ext>
              </a:extLst>
            </p:cNvPr>
            <p:cNvSpPr/>
            <p:nvPr/>
          </p:nvSpPr>
          <p:spPr>
            <a:xfrm>
              <a:off x="4101088" y="2418694"/>
              <a:ext cx="3762752" cy="769441"/>
            </a:xfrm>
            <a:prstGeom prst="rect">
              <a:avLst/>
            </a:prstGeom>
            <a:noFill/>
          </p:spPr>
          <p:txBody>
            <a:bodyPr wrap="square" lIns="91440" tIns="45720" rIns="91440" bIns="45720">
              <a:spAutoFit/>
            </a:bodyPr>
            <a:lstStyle/>
            <a:p>
              <a:pPr algn="ctr"/>
              <a:r>
                <a:rPr lang="zh-CN" altLang="en-US" sz="4400" b="1">
                  <a:ln w="10160">
                    <a:solidFill>
                      <a:schemeClr val="accent5"/>
                    </a:solidFill>
                    <a:prstDash val="solid"/>
                  </a:ln>
                  <a:solidFill>
                    <a:schemeClr val="bg1"/>
                  </a:solidFill>
                  <a:effectLst>
                    <a:outerShdw blurRad="38100" dist="22860" dir="5400000" algn="tl" rotWithShape="0">
                      <a:srgbClr val="000000">
                        <a:alpha val="30000"/>
                      </a:srgbClr>
                    </a:outerShdw>
                  </a:effectLst>
                </a:rPr>
                <a:t>代码混淆</a:t>
              </a:r>
              <a:endParaRPr lang="zh-CN" altLang="en-US" sz="4400" b="1" cap="none" spc="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grpSp>
      <p:sp>
        <p:nvSpPr>
          <p:cNvPr id="11" name="对话气泡: 矩形 10">
            <a:extLst>
              <a:ext uri="{FF2B5EF4-FFF2-40B4-BE49-F238E27FC236}">
                <a16:creationId xmlns:a16="http://schemas.microsoft.com/office/drawing/2014/main" id="{88C3D1C9-9FCE-4453-81F8-86B731B04654}"/>
              </a:ext>
            </a:extLst>
          </p:cNvPr>
          <p:cNvSpPr/>
          <p:nvPr/>
        </p:nvSpPr>
        <p:spPr>
          <a:xfrm>
            <a:off x="4804755" y="931025"/>
            <a:ext cx="3241965" cy="1429789"/>
          </a:xfrm>
          <a:prstGeom prst="wedgeRectCallout">
            <a:avLst>
              <a:gd name="adj1" fmla="val -30882"/>
              <a:gd name="adj2" fmla="val 68989"/>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混淆前后程序语义相等</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混淆带来的额外开销可控</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更加难以被攻击者分析</a:t>
            </a:r>
          </a:p>
        </p:txBody>
      </p:sp>
      <p:grpSp>
        <p:nvGrpSpPr>
          <p:cNvPr id="12" name="组合 11">
            <a:extLst>
              <a:ext uri="{FF2B5EF4-FFF2-40B4-BE49-F238E27FC236}">
                <a16:creationId xmlns:a16="http://schemas.microsoft.com/office/drawing/2014/main" id="{044DE725-29AB-4872-82AE-0518D28A7E14}"/>
              </a:ext>
            </a:extLst>
          </p:cNvPr>
          <p:cNvGrpSpPr/>
          <p:nvPr/>
        </p:nvGrpSpPr>
        <p:grpSpPr>
          <a:xfrm>
            <a:off x="7932245" y="2436756"/>
            <a:ext cx="3805325" cy="2700509"/>
            <a:chOff x="7932245" y="2436756"/>
            <a:chExt cx="3805325" cy="2700509"/>
          </a:xfrm>
        </p:grpSpPr>
        <p:pic>
          <p:nvPicPr>
            <p:cNvPr id="2052" name="Picture 4" descr="Multi-layer Obfuscated JavaScript Using Twitter API | Forcepoint">
              <a:extLst>
                <a:ext uri="{FF2B5EF4-FFF2-40B4-BE49-F238E27FC236}">
                  <a16:creationId xmlns:a16="http://schemas.microsoft.com/office/drawing/2014/main" id="{11231723-DB00-4EDA-B7D3-3A948F33C3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2245" y="2436756"/>
              <a:ext cx="3805325" cy="2700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otect PNG Images, Transparent Protect Image Download - PNGitem">
              <a:extLst>
                <a:ext uri="{FF2B5EF4-FFF2-40B4-BE49-F238E27FC236}">
                  <a16:creationId xmlns:a16="http://schemas.microsoft.com/office/drawing/2014/main" id="{FE10B0F0-AAE8-4B35-AA37-37495AC1D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7865" y="2827020"/>
              <a:ext cx="1951932" cy="1884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a:extLst>
              <a:ext uri="{FF2B5EF4-FFF2-40B4-BE49-F238E27FC236}">
                <a16:creationId xmlns:a16="http://schemas.microsoft.com/office/drawing/2014/main" id="{8CE7AD53-45A3-43F6-A7E8-FF4DFC0694D6}"/>
              </a:ext>
            </a:extLst>
          </p:cNvPr>
          <p:cNvGrpSpPr/>
          <p:nvPr/>
        </p:nvGrpSpPr>
        <p:grpSpPr>
          <a:xfrm>
            <a:off x="3923605" y="5419898"/>
            <a:ext cx="4488873" cy="1280160"/>
            <a:chOff x="1529541" y="5303520"/>
            <a:chExt cx="4488873" cy="1280160"/>
          </a:xfrm>
        </p:grpSpPr>
        <p:grpSp>
          <p:nvGrpSpPr>
            <p:cNvPr id="14" name="组合 13">
              <a:extLst>
                <a:ext uri="{FF2B5EF4-FFF2-40B4-BE49-F238E27FC236}">
                  <a16:creationId xmlns:a16="http://schemas.microsoft.com/office/drawing/2014/main" id="{1BF573A2-DDEE-492A-96BB-2B70B6B487E9}"/>
                </a:ext>
              </a:extLst>
            </p:cNvPr>
            <p:cNvGrpSpPr/>
            <p:nvPr/>
          </p:nvGrpSpPr>
          <p:grpSpPr>
            <a:xfrm>
              <a:off x="1529541" y="5303520"/>
              <a:ext cx="4488873" cy="1280160"/>
              <a:chOff x="2876203" y="5303520"/>
              <a:chExt cx="4488873" cy="1280160"/>
            </a:xfrm>
          </p:grpSpPr>
          <p:sp>
            <p:nvSpPr>
              <p:cNvPr id="13" name="矩形 12">
                <a:extLst>
                  <a:ext uri="{FF2B5EF4-FFF2-40B4-BE49-F238E27FC236}">
                    <a16:creationId xmlns:a16="http://schemas.microsoft.com/office/drawing/2014/main" id="{EAF00937-B521-414A-8CE0-083A4CC9ED3C}"/>
                  </a:ext>
                </a:extLst>
              </p:cNvPr>
              <p:cNvSpPr/>
              <p:nvPr/>
            </p:nvSpPr>
            <p:spPr>
              <a:xfrm>
                <a:off x="2876203" y="5303520"/>
                <a:ext cx="4488873" cy="12801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2056" name="Picture 8" descr="VMProtect Down? VMProtect status and issues - SaaSHub">
                <a:extLst>
                  <a:ext uri="{FF2B5EF4-FFF2-40B4-BE49-F238E27FC236}">
                    <a16:creationId xmlns:a16="http://schemas.microsoft.com/office/drawing/2014/main" id="{D07690AE-D8DA-4B1E-9B03-63AC99FE6E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6668" y="5424054"/>
                <a:ext cx="1026622" cy="102662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emida 32/64 Single Developer License :: 소프트이즈">
                <a:extLst>
                  <a:ext uri="{FF2B5EF4-FFF2-40B4-BE49-F238E27FC236}">
                    <a16:creationId xmlns:a16="http://schemas.microsoft.com/office/drawing/2014/main" id="{AAE2387E-82C9-4111-84B7-B189A84632B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29497" y="5403966"/>
                <a:ext cx="1056408" cy="108966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文本框 14">
              <a:extLst>
                <a:ext uri="{FF2B5EF4-FFF2-40B4-BE49-F238E27FC236}">
                  <a16:creationId xmlns:a16="http://schemas.microsoft.com/office/drawing/2014/main" id="{ABFCB5C6-81B5-47CA-8BC5-ABB58D89BABC}"/>
                </a:ext>
              </a:extLst>
            </p:cNvPr>
            <p:cNvSpPr txBox="1"/>
            <p:nvPr/>
          </p:nvSpPr>
          <p:spPr>
            <a:xfrm>
              <a:off x="5070763" y="6101542"/>
              <a:ext cx="755271" cy="369332"/>
            </a:xfrm>
            <a:prstGeom prst="rect">
              <a:avLst/>
            </a:prstGeom>
            <a:noFill/>
          </p:spPr>
          <p:txBody>
            <a:bodyPr wrap="none" rtlCol="0">
              <a:spAutoFit/>
            </a:bodyPr>
            <a:lstStyle/>
            <a:p>
              <a:r>
                <a:rPr lang="en-US" altLang="zh-CN">
                  <a:solidFill>
                    <a:srgbClr val="00467F"/>
                  </a:solidFill>
                  <a:latin typeface="微软雅黑" panose="020B0503020204020204" pitchFamily="34" charset="-122"/>
                  <a:ea typeface="微软雅黑" panose="020B0503020204020204" pitchFamily="34" charset="-122"/>
                </a:rPr>
                <a:t>Tools</a:t>
              </a:r>
              <a:endParaRPr lang="zh-CN" altLang="en-US">
                <a:solidFill>
                  <a:srgbClr val="00467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541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53DBFE-6B33-4342-9B64-B42E6E7D1CB5}"/>
              </a:ext>
            </a:extLst>
          </p:cNvPr>
          <p:cNvSpPr/>
          <p:nvPr/>
        </p:nvSpPr>
        <p:spPr>
          <a:xfrm>
            <a:off x="1152000" y="288000"/>
            <a:ext cx="6246327"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反混淆的军备竞赛</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9" name="弧形 8">
            <a:extLst>
              <a:ext uri="{FF2B5EF4-FFF2-40B4-BE49-F238E27FC236}">
                <a16:creationId xmlns:a16="http://schemas.microsoft.com/office/drawing/2014/main" id="{6851FE37-DEE7-4A5A-B29E-2707C67FE993}"/>
              </a:ext>
            </a:extLst>
          </p:cNvPr>
          <p:cNvSpPr/>
          <p:nvPr/>
        </p:nvSpPr>
        <p:spPr>
          <a:xfrm>
            <a:off x="4868562" y="1013253"/>
            <a:ext cx="1754660" cy="1705234"/>
          </a:xfrm>
          <a:prstGeom prst="arc">
            <a:avLst>
              <a:gd name="adj1" fmla="val 10414575"/>
              <a:gd name="adj2" fmla="val 4292442"/>
            </a:avLst>
          </a:prstGeom>
          <a:ln w="1524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B950C5D-0CCF-4DE8-9C84-D2625CC2E8BF}"/>
              </a:ext>
            </a:extLst>
          </p:cNvPr>
          <p:cNvSpPr txBox="1"/>
          <p:nvPr/>
        </p:nvSpPr>
        <p:spPr>
          <a:xfrm>
            <a:off x="5387546" y="1186248"/>
            <a:ext cx="1309817" cy="1135054"/>
          </a:xfrm>
          <a:prstGeom prst="rect">
            <a:avLst/>
          </a:prstGeom>
          <a:noFill/>
        </p:spPr>
        <p:txBody>
          <a:bodyPr wrap="square" rtlCol="0">
            <a:spAutoFit/>
          </a:bodyPr>
          <a:lstStyle/>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静态</a:t>
            </a:r>
            <a:endParaRPr lang="en-US" altLang="zh-CN" sz="2400">
              <a:solidFill>
                <a:srgbClr val="00467F"/>
              </a:solidFill>
              <a:latin typeface="微软雅黑" panose="020B0503020204020204" pitchFamily="34" charset="-122"/>
              <a:ea typeface="微软雅黑" panose="020B0503020204020204" pitchFamily="34" charset="-122"/>
            </a:endParaRPr>
          </a:p>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分析</a:t>
            </a:r>
            <a:endParaRPr lang="en-US" altLang="zh-CN" sz="2400">
              <a:solidFill>
                <a:srgbClr val="00467F"/>
              </a:solidFill>
              <a:latin typeface="微软雅黑" panose="020B0503020204020204" pitchFamily="34" charset="-122"/>
              <a:ea typeface="微软雅黑" panose="020B0503020204020204" pitchFamily="34" charset="-122"/>
            </a:endParaRPr>
          </a:p>
        </p:txBody>
      </p:sp>
      <p:sp>
        <p:nvSpPr>
          <p:cNvPr id="12" name="弧形 11">
            <a:extLst>
              <a:ext uri="{FF2B5EF4-FFF2-40B4-BE49-F238E27FC236}">
                <a16:creationId xmlns:a16="http://schemas.microsoft.com/office/drawing/2014/main" id="{C027BAD9-B3AA-40C5-9F28-BEB02CDF4200}"/>
              </a:ext>
            </a:extLst>
          </p:cNvPr>
          <p:cNvSpPr/>
          <p:nvPr/>
        </p:nvSpPr>
        <p:spPr>
          <a:xfrm>
            <a:off x="4625546" y="2450756"/>
            <a:ext cx="1754660" cy="1705234"/>
          </a:xfrm>
          <a:prstGeom prst="arc">
            <a:avLst>
              <a:gd name="adj1" fmla="val 4710227"/>
              <a:gd name="adj2" fmla="val 18137943"/>
            </a:avLst>
          </a:prstGeom>
          <a:ln w="15240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EE7DAAD-5CBE-4635-9C80-5CE18EE43207}"/>
              </a:ext>
            </a:extLst>
          </p:cNvPr>
          <p:cNvSpPr txBox="1"/>
          <p:nvPr/>
        </p:nvSpPr>
        <p:spPr>
          <a:xfrm>
            <a:off x="5045677" y="2623750"/>
            <a:ext cx="1309817" cy="1135054"/>
          </a:xfrm>
          <a:prstGeom prst="rect">
            <a:avLst/>
          </a:prstGeom>
          <a:noFill/>
        </p:spPr>
        <p:txBody>
          <a:bodyPr wrap="square" rtlCol="0">
            <a:spAutoFit/>
          </a:bodyPr>
          <a:lstStyle/>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动态</a:t>
            </a:r>
            <a:endParaRPr lang="en-US" altLang="zh-CN" sz="2400">
              <a:solidFill>
                <a:srgbClr val="00467F"/>
              </a:solidFill>
              <a:latin typeface="微软雅黑" panose="020B0503020204020204" pitchFamily="34" charset="-122"/>
              <a:ea typeface="微软雅黑" panose="020B0503020204020204" pitchFamily="34" charset="-122"/>
            </a:endParaRPr>
          </a:p>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分析</a:t>
            </a:r>
            <a:endParaRPr lang="en-US" altLang="zh-CN" sz="2400">
              <a:solidFill>
                <a:srgbClr val="00467F"/>
              </a:solidFill>
              <a:latin typeface="微软雅黑" panose="020B0503020204020204" pitchFamily="34" charset="-122"/>
              <a:ea typeface="微软雅黑" panose="020B0503020204020204" pitchFamily="34" charset="-122"/>
            </a:endParaRPr>
          </a:p>
        </p:txBody>
      </p:sp>
      <p:sp>
        <p:nvSpPr>
          <p:cNvPr id="14" name="弧形 13">
            <a:extLst>
              <a:ext uri="{FF2B5EF4-FFF2-40B4-BE49-F238E27FC236}">
                <a16:creationId xmlns:a16="http://schemas.microsoft.com/office/drawing/2014/main" id="{312630D7-AE3C-4DAA-80B9-EF1D6152C2CA}"/>
              </a:ext>
            </a:extLst>
          </p:cNvPr>
          <p:cNvSpPr/>
          <p:nvPr/>
        </p:nvSpPr>
        <p:spPr>
          <a:xfrm>
            <a:off x="5787081" y="3167448"/>
            <a:ext cx="1754660" cy="1705234"/>
          </a:xfrm>
          <a:prstGeom prst="arc">
            <a:avLst>
              <a:gd name="adj1" fmla="val 10342002"/>
              <a:gd name="adj2" fmla="val 8300958"/>
            </a:avLst>
          </a:prstGeom>
          <a:noFill/>
          <a:ln w="1524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B72A200-196D-4533-B687-0DAEF743A356}"/>
              </a:ext>
            </a:extLst>
          </p:cNvPr>
          <p:cNvSpPr txBox="1"/>
          <p:nvPr/>
        </p:nvSpPr>
        <p:spPr>
          <a:xfrm>
            <a:off x="6269745" y="3427239"/>
            <a:ext cx="1309817" cy="1135054"/>
          </a:xfrm>
          <a:prstGeom prst="rect">
            <a:avLst/>
          </a:prstGeom>
          <a:noFill/>
        </p:spPr>
        <p:txBody>
          <a:bodyPr wrap="square" rtlCol="0">
            <a:spAutoFit/>
          </a:bodyPr>
          <a:lstStyle/>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混合</a:t>
            </a:r>
            <a:endParaRPr lang="en-US" altLang="zh-CN" sz="2400">
              <a:solidFill>
                <a:srgbClr val="00467F"/>
              </a:solidFill>
              <a:latin typeface="微软雅黑" panose="020B0503020204020204" pitchFamily="34" charset="-122"/>
              <a:ea typeface="微软雅黑" panose="020B0503020204020204" pitchFamily="34" charset="-122"/>
            </a:endParaRPr>
          </a:p>
          <a:p>
            <a:pPr>
              <a:lnSpc>
                <a:spcPct val="150000"/>
              </a:lnSpc>
            </a:pPr>
            <a:r>
              <a:rPr lang="zh-CN" altLang="en-US" sz="2400">
                <a:solidFill>
                  <a:srgbClr val="00467F"/>
                </a:solidFill>
                <a:latin typeface="微软雅黑" panose="020B0503020204020204" pitchFamily="34" charset="-122"/>
                <a:ea typeface="微软雅黑" panose="020B0503020204020204" pitchFamily="34" charset="-122"/>
              </a:rPr>
              <a:t>分析</a:t>
            </a:r>
            <a:endParaRPr lang="en-US" altLang="zh-CN" sz="2400">
              <a:solidFill>
                <a:srgbClr val="00467F"/>
              </a:solidFill>
              <a:latin typeface="微软雅黑" panose="020B0503020204020204" pitchFamily="34" charset="-122"/>
              <a:ea typeface="微软雅黑" panose="020B0503020204020204" pitchFamily="34" charset="-122"/>
            </a:endParaRPr>
          </a:p>
        </p:txBody>
      </p:sp>
      <p:sp>
        <p:nvSpPr>
          <p:cNvPr id="17" name="对话气泡: 矩形 16">
            <a:extLst>
              <a:ext uri="{FF2B5EF4-FFF2-40B4-BE49-F238E27FC236}">
                <a16:creationId xmlns:a16="http://schemas.microsoft.com/office/drawing/2014/main" id="{786349C4-79E2-4184-8587-C75FDF843AE8}"/>
              </a:ext>
            </a:extLst>
          </p:cNvPr>
          <p:cNvSpPr/>
          <p:nvPr/>
        </p:nvSpPr>
        <p:spPr>
          <a:xfrm>
            <a:off x="7248698" y="631767"/>
            <a:ext cx="3325092" cy="1346662"/>
          </a:xfrm>
          <a:prstGeom prst="wedgeRectCallout">
            <a:avLst>
              <a:gd name="adj1" fmla="val -63737"/>
              <a:gd name="adj2" fmla="val 23407"/>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运行时自修改代码，保护壳</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en-US" altLang="zh-CN">
                <a:solidFill>
                  <a:srgbClr val="00539E"/>
                </a:solidFill>
                <a:latin typeface="微软雅黑" panose="020B0503020204020204" pitchFamily="34" charset="-122"/>
                <a:ea typeface="微软雅黑" panose="020B0503020204020204" pitchFamily="34" charset="-122"/>
              </a:rPr>
              <a:t>Sound ? No !</a:t>
            </a:r>
          </a:p>
          <a:p>
            <a:pPr marL="285750" indent="-285750">
              <a:lnSpc>
                <a:spcPct val="150000"/>
              </a:lnSpc>
              <a:buFontTx/>
              <a:buChar char="-"/>
            </a:pPr>
            <a:r>
              <a:rPr lang="en-US" altLang="zh-CN">
                <a:solidFill>
                  <a:srgbClr val="00539E"/>
                </a:solidFill>
                <a:latin typeface="微软雅黑" panose="020B0503020204020204" pitchFamily="34" charset="-122"/>
                <a:ea typeface="微软雅黑" panose="020B0503020204020204" pitchFamily="34" charset="-122"/>
              </a:rPr>
              <a:t>Complete ? No !</a:t>
            </a:r>
          </a:p>
        </p:txBody>
      </p:sp>
      <p:sp>
        <p:nvSpPr>
          <p:cNvPr id="18" name="对话气泡: 矩形 17">
            <a:extLst>
              <a:ext uri="{FF2B5EF4-FFF2-40B4-BE49-F238E27FC236}">
                <a16:creationId xmlns:a16="http://schemas.microsoft.com/office/drawing/2014/main" id="{E6E35B97-6FEE-4FC9-BD64-95E50D5879D0}"/>
              </a:ext>
            </a:extLst>
          </p:cNvPr>
          <p:cNvSpPr/>
          <p:nvPr/>
        </p:nvSpPr>
        <p:spPr>
          <a:xfrm>
            <a:off x="601288" y="2795847"/>
            <a:ext cx="3325092" cy="1346662"/>
          </a:xfrm>
          <a:prstGeom prst="wedgeRectCallout">
            <a:avLst>
              <a:gd name="adj1" fmla="val 64763"/>
              <a:gd name="adj2" fmla="val -24741"/>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难以覆盖程序所有可能分支</a:t>
            </a:r>
            <a:endParaRPr lang="en-US" altLang="zh-CN">
              <a:solidFill>
                <a:srgbClr val="00539E"/>
              </a:solidFill>
              <a:latin typeface="微软雅黑" panose="020B0503020204020204" pitchFamily="34" charset="-122"/>
              <a:ea typeface="微软雅黑" panose="020B0503020204020204" pitchFamily="34" charset="-122"/>
            </a:endParaRPr>
          </a:p>
          <a:p>
            <a:pPr marL="285750" indent="-285750">
              <a:lnSpc>
                <a:spcPct val="150000"/>
              </a:lnSpc>
              <a:buFontTx/>
              <a:buChar char="-"/>
            </a:pPr>
            <a:r>
              <a:rPr lang="en-US" altLang="zh-CN">
                <a:solidFill>
                  <a:srgbClr val="00539E"/>
                </a:solidFill>
                <a:latin typeface="微软雅黑" panose="020B0503020204020204" pitchFamily="34" charset="-122"/>
                <a:ea typeface="微软雅黑" panose="020B0503020204020204" pitchFamily="34" charset="-122"/>
              </a:rPr>
              <a:t>Sound ? No !</a:t>
            </a:r>
          </a:p>
          <a:p>
            <a:pPr marL="285750" indent="-285750">
              <a:lnSpc>
                <a:spcPct val="150000"/>
              </a:lnSpc>
              <a:buFontTx/>
              <a:buChar char="-"/>
            </a:pPr>
            <a:r>
              <a:rPr lang="en-US" altLang="zh-CN">
                <a:solidFill>
                  <a:srgbClr val="00539E"/>
                </a:solidFill>
                <a:latin typeface="微软雅黑" panose="020B0503020204020204" pitchFamily="34" charset="-122"/>
                <a:ea typeface="微软雅黑" panose="020B0503020204020204" pitchFamily="34" charset="-122"/>
              </a:rPr>
              <a:t>Complete ? No !</a:t>
            </a:r>
          </a:p>
        </p:txBody>
      </p:sp>
      <p:sp>
        <p:nvSpPr>
          <p:cNvPr id="19" name="对话气泡: 矩形 18">
            <a:extLst>
              <a:ext uri="{FF2B5EF4-FFF2-40B4-BE49-F238E27FC236}">
                <a16:creationId xmlns:a16="http://schemas.microsoft.com/office/drawing/2014/main" id="{43377BD4-8E8D-4A5C-9F1C-2322A124F72A}"/>
              </a:ext>
            </a:extLst>
          </p:cNvPr>
          <p:cNvSpPr/>
          <p:nvPr/>
        </p:nvSpPr>
        <p:spPr>
          <a:xfrm>
            <a:off x="8165868" y="3275214"/>
            <a:ext cx="3325092" cy="1016923"/>
          </a:xfrm>
          <a:prstGeom prst="wedgeRectCallout">
            <a:avLst>
              <a:gd name="adj1" fmla="val -63737"/>
              <a:gd name="adj2" fmla="val 23407"/>
            </a:avLst>
          </a:prstGeom>
        </p:spPr>
        <p:style>
          <a:lnRef idx="2">
            <a:schemeClr val="dk1"/>
          </a:lnRef>
          <a:fillRef idx="1">
            <a:schemeClr val="lt1"/>
          </a:fillRef>
          <a:effectRef idx="0">
            <a:schemeClr val="dk1"/>
          </a:effectRef>
          <a:fontRef idx="minor">
            <a:schemeClr val="dk1"/>
          </a:fontRef>
        </p:style>
        <p:txBody>
          <a:bodyPr rtlCol="0" anchor="ct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However, things are quite different today~~~</a:t>
            </a:r>
          </a:p>
        </p:txBody>
      </p:sp>
      <p:sp>
        <p:nvSpPr>
          <p:cNvPr id="20" name="矩形 19">
            <a:extLst>
              <a:ext uri="{FF2B5EF4-FFF2-40B4-BE49-F238E27FC236}">
                <a16:creationId xmlns:a16="http://schemas.microsoft.com/office/drawing/2014/main" id="{4AA78912-AC9C-4174-AD34-04B819405540}"/>
              </a:ext>
            </a:extLst>
          </p:cNvPr>
          <p:cNvSpPr/>
          <p:nvPr/>
        </p:nvSpPr>
        <p:spPr>
          <a:xfrm>
            <a:off x="119867" y="4368800"/>
            <a:ext cx="5626178" cy="23932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sz="2400">
              <a:solidFill>
                <a:srgbClr val="00539E"/>
              </a:solidFill>
              <a:latin typeface="微软雅黑" panose="020B0503020204020204" pitchFamily="34" charset="-122"/>
              <a:ea typeface="微软雅黑" panose="020B0503020204020204" pitchFamily="34" charset="-122"/>
            </a:endParaRPr>
          </a:p>
          <a:p>
            <a:pPr algn="ctr"/>
            <a:r>
              <a:rPr lang="zh-CN" altLang="en-US" sz="2400" b="1">
                <a:solidFill>
                  <a:srgbClr val="00539E"/>
                </a:solidFill>
                <a:latin typeface="微软雅黑" panose="020B0503020204020204" pitchFamily="34" charset="-122"/>
                <a:ea typeface="微软雅黑" panose="020B0503020204020204" pitchFamily="34" charset="-122"/>
              </a:rPr>
              <a:t>混合分析</a:t>
            </a:r>
            <a:r>
              <a:rPr lang="en-US" altLang="zh-CN" sz="2400" b="1">
                <a:solidFill>
                  <a:srgbClr val="00539E"/>
                </a:solidFill>
                <a:latin typeface="微软雅黑" panose="020B0503020204020204" pitchFamily="34" charset="-122"/>
                <a:ea typeface="微软雅黑" panose="020B0503020204020204" pitchFamily="34" charset="-122"/>
              </a:rPr>
              <a:t>(state-of-the-art)</a:t>
            </a:r>
            <a:endParaRPr lang="en-US" altLang="zh-CN" b="1">
              <a:solidFill>
                <a:srgbClr val="00539E"/>
              </a:solidFill>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动态符合执行</a:t>
            </a:r>
            <a:r>
              <a:rPr lang="en-US" altLang="zh-CN">
                <a:solidFill>
                  <a:srgbClr val="00539E"/>
                </a:solidFill>
                <a:latin typeface="微软雅黑" panose="020B0503020204020204" pitchFamily="34" charset="-122"/>
                <a:ea typeface="微软雅黑" panose="020B0503020204020204" pitchFamily="34" charset="-122"/>
              </a:rPr>
              <a:t> (CCS 2015, ICSE 2014)</a:t>
            </a:r>
          </a:p>
          <a:p>
            <a:pPr marL="342900" indent="-34290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字节级的污点分析 </a:t>
            </a:r>
            <a:r>
              <a:rPr lang="en-US" altLang="zh-CN">
                <a:solidFill>
                  <a:srgbClr val="00539E"/>
                </a:solidFill>
                <a:latin typeface="微软雅黑" panose="020B0503020204020204" pitchFamily="34" charset="-122"/>
                <a:ea typeface="微软雅黑" panose="020B0503020204020204" pitchFamily="34" charset="-122"/>
              </a:rPr>
              <a:t>+ </a:t>
            </a:r>
            <a:r>
              <a:rPr lang="zh-CN" altLang="en-US">
                <a:solidFill>
                  <a:srgbClr val="00539E"/>
                </a:solidFill>
                <a:latin typeface="微软雅黑" panose="020B0503020204020204" pitchFamily="34" charset="-122"/>
                <a:ea typeface="微软雅黑" panose="020B0503020204020204" pitchFamily="34" charset="-122"/>
              </a:rPr>
              <a:t>通用反混淆方法</a:t>
            </a:r>
            <a:r>
              <a:rPr lang="en-US" altLang="zh-CN">
                <a:solidFill>
                  <a:srgbClr val="00539E"/>
                </a:solidFill>
                <a:latin typeface="微软雅黑" panose="020B0503020204020204" pitchFamily="34" charset="-122"/>
                <a:ea typeface="微软雅黑" panose="020B0503020204020204" pitchFamily="34" charset="-122"/>
              </a:rPr>
              <a:t> (S&amp;P 2015)</a:t>
            </a:r>
          </a:p>
          <a:p>
            <a:pPr marL="342900" indent="-34290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后向符号执行 </a:t>
            </a:r>
            <a:r>
              <a:rPr lang="en-US" altLang="zh-CN">
                <a:solidFill>
                  <a:srgbClr val="00539E"/>
                </a:solidFill>
                <a:latin typeface="微软雅黑" panose="020B0503020204020204" pitchFamily="34" charset="-122"/>
                <a:ea typeface="微软雅黑" panose="020B0503020204020204" pitchFamily="34" charset="-122"/>
              </a:rPr>
              <a:t>(BlackHat 2017)</a:t>
            </a:r>
          </a:p>
          <a:p>
            <a:pPr marL="342900" indent="-342900">
              <a:lnSpc>
                <a:spcPct val="150000"/>
              </a:lnSpc>
              <a:buFontTx/>
              <a:buChar char="-"/>
            </a:pPr>
            <a:r>
              <a:rPr lang="zh-CN" altLang="en-US">
                <a:solidFill>
                  <a:srgbClr val="00539E"/>
                </a:solidFill>
                <a:latin typeface="微软雅黑" panose="020B0503020204020204" pitchFamily="34" charset="-122"/>
                <a:ea typeface="微软雅黑" panose="020B0503020204020204" pitchFamily="34" charset="-122"/>
              </a:rPr>
              <a:t>程序合成 </a:t>
            </a:r>
            <a:r>
              <a:rPr lang="en-US" altLang="zh-CN">
                <a:solidFill>
                  <a:srgbClr val="00539E"/>
                </a:solidFill>
                <a:latin typeface="微软雅黑" panose="020B0503020204020204" pitchFamily="34" charset="-122"/>
                <a:ea typeface="微软雅黑" panose="020B0503020204020204" pitchFamily="34" charset="-122"/>
              </a:rPr>
              <a:t>(BlackHat 2021, CCS 2021)</a:t>
            </a:r>
          </a:p>
          <a:p>
            <a:pPr marL="342900" indent="-342900">
              <a:buFontTx/>
              <a:buChar char="-"/>
            </a:pPr>
            <a:endParaRPr lang="en-US" altLang="zh-CN">
              <a:solidFill>
                <a:srgbClr val="00539E"/>
              </a:solidFill>
              <a:latin typeface="微软雅黑" panose="020B0503020204020204" pitchFamily="34" charset="-122"/>
              <a:ea typeface="微软雅黑" panose="020B0503020204020204" pitchFamily="34" charset="-122"/>
            </a:endParaRPr>
          </a:p>
          <a:p>
            <a:pPr marL="342900" indent="-342900">
              <a:buFontTx/>
              <a:buChar char="-"/>
            </a:pPr>
            <a:endParaRPr lang="en-US" altLang="zh-CN" sz="2400">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5063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A67DD9-8948-4637-B6EF-BC9E363D0D9B}"/>
              </a:ext>
            </a:extLst>
          </p:cNvPr>
          <p:cNvSpPr/>
          <p:nvPr/>
        </p:nvSpPr>
        <p:spPr>
          <a:xfrm>
            <a:off x="1152000" y="288000"/>
            <a:ext cx="6246327"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反混淆</a:t>
            </a:r>
            <a:r>
              <a:rPr kumimoji="0" lang="en-US" altLang="zh-CN"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Themida</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0D6EC48E-2192-42AE-A292-A913430183E3}"/>
              </a:ext>
            </a:extLst>
          </p:cNvPr>
          <p:cNvPicPr>
            <a:picLocks noChangeAspect="1"/>
          </p:cNvPicPr>
          <p:nvPr/>
        </p:nvPicPr>
        <p:blipFill>
          <a:blip r:embed="rId2"/>
          <a:stretch>
            <a:fillRect/>
          </a:stretch>
        </p:blipFill>
        <p:spPr>
          <a:xfrm>
            <a:off x="1660879" y="1414992"/>
            <a:ext cx="8024990" cy="3969809"/>
          </a:xfrm>
          <a:prstGeom prst="rect">
            <a:avLst/>
          </a:prstGeom>
        </p:spPr>
      </p:pic>
      <p:sp>
        <p:nvSpPr>
          <p:cNvPr id="4" name="文本框 3">
            <a:extLst>
              <a:ext uri="{FF2B5EF4-FFF2-40B4-BE49-F238E27FC236}">
                <a16:creationId xmlns:a16="http://schemas.microsoft.com/office/drawing/2014/main" id="{BC06494C-BAD5-478D-96F1-CAF7317B2648}"/>
              </a:ext>
            </a:extLst>
          </p:cNvPr>
          <p:cNvSpPr txBox="1"/>
          <p:nvPr/>
        </p:nvSpPr>
        <p:spPr>
          <a:xfrm>
            <a:off x="1630325" y="6072766"/>
            <a:ext cx="9437512" cy="369332"/>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S&amp;P 2015, A Generic Approach to Automatic Deobfuscation of Executable Code</a:t>
            </a:r>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186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31CDB41-4F15-4B5D-92B4-399BB232F79C}"/>
              </a:ext>
            </a:extLst>
          </p:cNvPr>
          <p:cNvSpPr/>
          <p:nvPr/>
        </p:nvSpPr>
        <p:spPr>
          <a:xfrm>
            <a:off x="1152000" y="288000"/>
            <a:ext cx="6246327"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反混淆</a:t>
            </a:r>
            <a:r>
              <a:rPr lang="en-US" altLang="zh-CN" sz="3600" b="1" kern="0">
                <a:solidFill>
                  <a:prstClr val="black">
                    <a:lumMod val="95000"/>
                    <a:lumOff val="5000"/>
                  </a:prstClr>
                </a:solidFill>
                <a:latin typeface="微软雅黑" panose="020B0503020204020204" pitchFamily="34" charset="-122"/>
                <a:ea typeface="微软雅黑" panose="020B0503020204020204" pitchFamily="34" charset="-122"/>
              </a:rPr>
              <a:t>VMProtect</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82737ACB-E29F-45F2-88AC-36E0848D7525}"/>
              </a:ext>
            </a:extLst>
          </p:cNvPr>
          <p:cNvPicPr>
            <a:picLocks noChangeAspect="1"/>
          </p:cNvPicPr>
          <p:nvPr/>
        </p:nvPicPr>
        <p:blipFill>
          <a:blip r:embed="rId2"/>
          <a:stretch>
            <a:fillRect/>
          </a:stretch>
        </p:blipFill>
        <p:spPr>
          <a:xfrm>
            <a:off x="811286" y="1181433"/>
            <a:ext cx="3813877" cy="3668266"/>
          </a:xfrm>
          <a:prstGeom prst="rect">
            <a:avLst/>
          </a:prstGeom>
        </p:spPr>
      </p:pic>
      <p:sp>
        <p:nvSpPr>
          <p:cNvPr id="6" name="文本框 5">
            <a:extLst>
              <a:ext uri="{FF2B5EF4-FFF2-40B4-BE49-F238E27FC236}">
                <a16:creationId xmlns:a16="http://schemas.microsoft.com/office/drawing/2014/main" id="{8AD7F6C2-A230-43A7-861D-0BEDE0DCC88F}"/>
              </a:ext>
            </a:extLst>
          </p:cNvPr>
          <p:cNvSpPr txBox="1"/>
          <p:nvPr/>
        </p:nvSpPr>
        <p:spPr>
          <a:xfrm>
            <a:off x="4720855" y="1095153"/>
            <a:ext cx="6751675" cy="3782895"/>
          </a:xfrm>
          <a:prstGeom prst="rect">
            <a:avLst/>
          </a:prstGeom>
          <a:noFill/>
        </p:spPr>
        <p:txBody>
          <a:bodyPr wrap="square" rtlCol="0">
            <a:spAutoFit/>
          </a:bodyPr>
          <a:lstStyle/>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a &amp; b	=~(~a &amp; ~a) &amp; ~(~b &amp; ~b)</a:t>
            </a:r>
            <a:endParaRPr lang="pt-BR"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pt-BR" altLang="zh-CN">
                <a:solidFill>
                  <a:srgbClr val="00539E"/>
                </a:solidFill>
                <a:latin typeface="微软雅黑" panose="020B0503020204020204" pitchFamily="34" charset="-122"/>
                <a:ea typeface="微软雅黑" panose="020B0503020204020204" pitchFamily="34" charset="-122"/>
              </a:rPr>
              <a:t>	= &gt; Boolean Expr -&gt; MBA Expr</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 -((-a - 1) &amp; (-a - 1)) - 1 &amp; -((-b - 1) &amp; (-b - 1)) - 1</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 &gt; x &amp; x = x</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 -(-a - 1) - 1 &amp; -(-a - 1) – 1</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a:t>
            </a: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 &gt; </a:t>
            </a:r>
            <a:r>
              <a:rPr lang="zh-CN" altLang="en-US">
                <a:solidFill>
                  <a:srgbClr val="00539E"/>
                </a:solidFill>
                <a:latin typeface="微软雅黑" panose="020B0503020204020204" pitchFamily="34" charset="-122"/>
                <a:ea typeface="微软雅黑" panose="020B0503020204020204" pitchFamily="34" charset="-122"/>
              </a:rPr>
              <a:t>四则运算化简</a:t>
            </a:r>
            <a:endParaRPr lang="en-US" altLang="zh-CN">
              <a:solidFill>
                <a:srgbClr val="00539E"/>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539E"/>
                </a:solidFill>
                <a:latin typeface="微软雅黑" panose="020B0503020204020204" pitchFamily="34" charset="-122"/>
                <a:ea typeface="微软雅黑" panose="020B0503020204020204" pitchFamily="34" charset="-122"/>
              </a:rPr>
              <a:t>	= a &amp; b</a:t>
            </a:r>
            <a:endParaRPr lang="zh-CN" altLang="en-US">
              <a:solidFill>
                <a:srgbClr val="00539E"/>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57EEF70-956E-482F-9EE9-34092B920500}"/>
              </a:ext>
            </a:extLst>
          </p:cNvPr>
          <p:cNvSpPr txBox="1"/>
          <p:nvPr/>
        </p:nvSpPr>
        <p:spPr>
          <a:xfrm>
            <a:off x="691117" y="6007396"/>
            <a:ext cx="10685721" cy="646331"/>
          </a:xfrm>
          <a:prstGeom prst="rect">
            <a:avLst/>
          </a:prstGeom>
          <a:noFill/>
        </p:spPr>
        <p:txBody>
          <a:bodyPr wrap="square" rtlCol="0">
            <a:spAutoFit/>
          </a:bodyPr>
          <a:lstStyle/>
          <a:p>
            <a:r>
              <a:rPr lang="en-US" altLang="zh-CN">
                <a:solidFill>
                  <a:srgbClr val="00539E"/>
                </a:solidFill>
                <a:latin typeface="微软雅黑" panose="020B0503020204020204" pitchFamily="34" charset="-122"/>
                <a:ea typeface="微软雅黑" panose="020B0503020204020204" pitchFamily="34" charset="-122"/>
              </a:rPr>
              <a:t>USENIX SEC 2021, MBA-Blast: Unveiling and Simplifying Mixed Boolean-Arithmetic Obfuscation</a:t>
            </a:r>
          </a:p>
          <a:p>
            <a:endParaRPr lang="zh-CN" altLang="en-US">
              <a:solidFill>
                <a:srgbClr val="0053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87296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9178</TotalTime>
  <Words>3590</Words>
  <Application>Microsoft Office PowerPoint</Application>
  <PresentationFormat>宽屏</PresentationFormat>
  <Paragraphs>506</Paragraphs>
  <Slides>49</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49</vt:i4>
      </vt:variant>
    </vt:vector>
  </HeadingPairs>
  <TitlesOfParts>
    <vt:vector size="57" baseType="lpstr">
      <vt:lpstr>等线</vt:lpstr>
      <vt:lpstr>思源黑体 CN Normal</vt:lpstr>
      <vt:lpstr>微软雅黑</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董洋</dc:creator>
  <cp:lastModifiedBy>chengrui</cp:lastModifiedBy>
  <cp:revision>1964</cp:revision>
  <dcterms:created xsi:type="dcterms:W3CDTF">2020-08-21T00:34:25Z</dcterms:created>
  <dcterms:modified xsi:type="dcterms:W3CDTF">2022-06-13T08:53:28Z</dcterms:modified>
</cp:coreProperties>
</file>